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8/3/2016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8/3/2016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isegeek.com/what-is-the-difference-between-theme-and-motif.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Close Reading</a:t>
            </a:r>
            <a:endParaRPr lang="en-US" dirty="0"/>
          </a:p>
        </p:txBody>
      </p:sp>
      <p:sp>
        <p:nvSpPr>
          <p:cNvPr id="3" name="Subtitle 2"/>
          <p:cNvSpPr>
            <a:spLocks noGrp="1"/>
          </p:cNvSpPr>
          <p:nvPr>
            <p:ph type="subTitle" idx="1"/>
          </p:nvPr>
        </p:nvSpPr>
        <p:spPr/>
        <p:txBody>
          <a:bodyPr/>
          <a:lstStyle/>
          <a:p>
            <a:r>
              <a:rPr lang="en-US" dirty="0" smtClean="0"/>
              <a:t>Discovering How Writers Use Tropes and Schemes to Achieve an Effect</a:t>
            </a:r>
            <a:endParaRPr lang="en-US" dirty="0"/>
          </a:p>
        </p:txBody>
      </p:sp>
    </p:spTree>
    <p:extLst>
      <p:ext uri="{BB962C8B-B14F-4D97-AF65-F5344CB8AC3E}">
        <p14:creationId xmlns:p14="http://schemas.microsoft.com/office/powerpoint/2010/main" val="221323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THE THREE EFFECTS</a:t>
            </a:r>
            <a:endParaRPr lang="en-US" dirty="0"/>
          </a:p>
        </p:txBody>
      </p:sp>
      <p:sp>
        <p:nvSpPr>
          <p:cNvPr id="3" name="Content Placeholder 2"/>
          <p:cNvSpPr>
            <a:spLocks noGrp="1"/>
          </p:cNvSpPr>
          <p:nvPr>
            <p:ph idx="1"/>
          </p:nvPr>
        </p:nvSpPr>
        <p:spPr/>
        <p:txBody>
          <a:bodyPr/>
          <a:lstStyle/>
          <a:p>
            <a:r>
              <a:rPr lang="en-US" dirty="0" smtClean="0"/>
              <a:t>Learn this now. Writers use various strategies to achieve:</a:t>
            </a:r>
          </a:p>
          <a:p>
            <a:r>
              <a:rPr lang="en-US" dirty="0" smtClean="0"/>
              <a:t>THEME</a:t>
            </a:r>
          </a:p>
          <a:p>
            <a:r>
              <a:rPr lang="en-US" dirty="0" smtClean="0"/>
              <a:t>TONE</a:t>
            </a:r>
          </a:p>
          <a:p>
            <a:r>
              <a:rPr lang="en-US" dirty="0" smtClean="0"/>
              <a:t>PURPOSE</a:t>
            </a:r>
          </a:p>
          <a:p>
            <a:endParaRPr lang="en-US" dirty="0"/>
          </a:p>
          <a:p>
            <a:r>
              <a:rPr lang="en-US" dirty="0" smtClean="0"/>
              <a:t>Make sure you know this.</a:t>
            </a:r>
          </a:p>
        </p:txBody>
      </p:sp>
    </p:spTree>
    <p:extLst>
      <p:ext uri="{BB962C8B-B14F-4D97-AF65-F5344CB8AC3E}">
        <p14:creationId xmlns:p14="http://schemas.microsoft.com/office/powerpoint/2010/main" val="2854885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Tone, and Purpose</a:t>
            </a:r>
            <a:endParaRPr lang="en-US" dirty="0"/>
          </a:p>
        </p:txBody>
      </p:sp>
      <p:sp>
        <p:nvSpPr>
          <p:cNvPr id="3" name="Content Placeholder 2"/>
          <p:cNvSpPr>
            <a:spLocks noGrp="1"/>
          </p:cNvSpPr>
          <p:nvPr>
            <p:ph idx="1"/>
          </p:nvPr>
        </p:nvSpPr>
        <p:spPr/>
        <p:txBody>
          <a:bodyPr/>
          <a:lstStyle/>
          <a:p>
            <a:r>
              <a:rPr lang="en-US" dirty="0" smtClean="0"/>
              <a:t>Know it yet?</a:t>
            </a:r>
          </a:p>
          <a:p>
            <a:r>
              <a:rPr lang="en-US" dirty="0" smtClean="0"/>
              <a:t>I sure hope so.</a:t>
            </a:r>
          </a:p>
          <a:p>
            <a:r>
              <a:rPr lang="en-US" dirty="0" smtClean="0"/>
              <a:t>It’s important. </a:t>
            </a:r>
          </a:p>
          <a:p>
            <a:r>
              <a:rPr lang="en-US" dirty="0" smtClean="0"/>
              <a:t>I’m serious, you better know it. </a:t>
            </a:r>
          </a:p>
        </p:txBody>
      </p:sp>
    </p:spTree>
    <p:extLst>
      <p:ext uri="{BB962C8B-B14F-4D97-AF65-F5344CB8AC3E}">
        <p14:creationId xmlns:p14="http://schemas.microsoft.com/office/powerpoint/2010/main" val="862493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Seriously…</a:t>
            </a:r>
            <a:endParaRPr lang="en-US" dirty="0"/>
          </a:p>
        </p:txBody>
      </p:sp>
      <p:sp>
        <p:nvSpPr>
          <p:cNvPr id="3" name="Content Placeholder 2"/>
          <p:cNvSpPr>
            <a:spLocks noGrp="1"/>
          </p:cNvSpPr>
          <p:nvPr>
            <p:ph idx="1"/>
          </p:nvPr>
        </p:nvSpPr>
        <p:spPr/>
        <p:txBody>
          <a:bodyPr/>
          <a:lstStyle/>
          <a:p>
            <a:r>
              <a:rPr lang="en-US" dirty="0" smtClean="0"/>
              <a:t>Theme, tone, and purpose. They’re huge.</a:t>
            </a:r>
            <a:endParaRPr lang="en-US" dirty="0"/>
          </a:p>
        </p:txBody>
      </p:sp>
    </p:spTree>
    <p:extLst>
      <p:ext uri="{BB962C8B-B14F-4D97-AF65-F5344CB8AC3E}">
        <p14:creationId xmlns:p14="http://schemas.microsoft.com/office/powerpoint/2010/main" val="3807914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terms you need to know</a:t>
            </a:r>
            <a:endParaRPr lang="en-US" dirty="0"/>
          </a:p>
        </p:txBody>
      </p:sp>
      <p:sp>
        <p:nvSpPr>
          <p:cNvPr id="3" name="Content Placeholder 2"/>
          <p:cNvSpPr>
            <a:spLocks noGrp="1"/>
          </p:cNvSpPr>
          <p:nvPr>
            <p:ph idx="1"/>
          </p:nvPr>
        </p:nvSpPr>
        <p:spPr/>
        <p:txBody>
          <a:bodyPr/>
          <a:lstStyle/>
          <a:p>
            <a:r>
              <a:rPr lang="en-US" dirty="0" smtClean="0"/>
              <a:t>Diction – a writer’s choice of words. When looking at tone, it is very important to look at diction.</a:t>
            </a:r>
          </a:p>
        </p:txBody>
      </p:sp>
    </p:spTree>
    <p:extLst>
      <p:ext uri="{BB962C8B-B14F-4D97-AF65-F5344CB8AC3E}">
        <p14:creationId xmlns:p14="http://schemas.microsoft.com/office/powerpoint/2010/main" val="3395853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normAutofit/>
          </a:bodyPr>
          <a:lstStyle/>
          <a:p>
            <a:r>
              <a:rPr lang="en-US" dirty="0" smtClean="0"/>
              <a:t>Choosing a synonym for a word can change the tone of a sentence in a major way.</a:t>
            </a:r>
          </a:p>
          <a:p>
            <a:pPr marL="0" indent="0">
              <a:buNone/>
            </a:pPr>
            <a:endParaRPr lang="en-US" dirty="0" smtClean="0"/>
          </a:p>
          <a:p>
            <a:r>
              <a:rPr lang="en-US" i="1" dirty="0" smtClean="0"/>
              <a:t>I drove my </a:t>
            </a:r>
            <a:r>
              <a:rPr lang="en-US" b="1" i="1" dirty="0" smtClean="0"/>
              <a:t>car </a:t>
            </a:r>
            <a:r>
              <a:rPr lang="en-US" i="1" dirty="0" smtClean="0"/>
              <a:t>into town to get gas.</a:t>
            </a:r>
          </a:p>
          <a:p>
            <a:r>
              <a:rPr lang="en-US" i="1" dirty="0" smtClean="0"/>
              <a:t>I drove my </a:t>
            </a:r>
            <a:r>
              <a:rPr lang="en-US" b="1" i="1" dirty="0" smtClean="0"/>
              <a:t>jalopy</a:t>
            </a:r>
            <a:r>
              <a:rPr lang="en-US" i="1" dirty="0" smtClean="0"/>
              <a:t> into town to get gas.</a:t>
            </a:r>
          </a:p>
          <a:p>
            <a:r>
              <a:rPr lang="en-US" i="1" dirty="0" smtClean="0"/>
              <a:t>I drove my </a:t>
            </a:r>
            <a:r>
              <a:rPr lang="en-US" b="1" i="1" dirty="0" smtClean="0"/>
              <a:t>gas-guzzler</a:t>
            </a:r>
            <a:r>
              <a:rPr lang="en-US" i="1" dirty="0" smtClean="0"/>
              <a:t> into town to get gas.</a:t>
            </a:r>
          </a:p>
          <a:p>
            <a:r>
              <a:rPr lang="en-US" i="1" dirty="0" smtClean="0"/>
              <a:t>I drove my </a:t>
            </a:r>
            <a:r>
              <a:rPr lang="en-US" b="1" i="1" dirty="0" err="1" smtClean="0"/>
              <a:t>hooptie</a:t>
            </a:r>
            <a:r>
              <a:rPr lang="en-US" i="1" dirty="0" smtClean="0"/>
              <a:t> into town to get gas.</a:t>
            </a:r>
          </a:p>
          <a:p>
            <a:r>
              <a:rPr lang="en-US" i="1" dirty="0" smtClean="0"/>
              <a:t>I drove my </a:t>
            </a:r>
            <a:r>
              <a:rPr lang="en-US" b="1" i="1" dirty="0" smtClean="0"/>
              <a:t>bucket</a:t>
            </a:r>
            <a:r>
              <a:rPr lang="en-US" i="1" dirty="0" smtClean="0"/>
              <a:t> into town to get gas.</a:t>
            </a:r>
          </a:p>
          <a:p>
            <a:r>
              <a:rPr lang="en-US" i="1" dirty="0" smtClean="0"/>
              <a:t>I drove my </a:t>
            </a:r>
            <a:r>
              <a:rPr lang="en-US" b="1" i="1" dirty="0" smtClean="0"/>
              <a:t>ride</a:t>
            </a:r>
            <a:r>
              <a:rPr lang="en-US" i="1" dirty="0" smtClean="0"/>
              <a:t> into town to get gas.</a:t>
            </a:r>
          </a:p>
        </p:txBody>
      </p:sp>
    </p:spTree>
    <p:extLst>
      <p:ext uri="{BB962C8B-B14F-4D97-AF65-F5344CB8AC3E}">
        <p14:creationId xmlns:p14="http://schemas.microsoft.com/office/powerpoint/2010/main" val="145234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lstStyle/>
          <a:p>
            <a:r>
              <a:rPr lang="en-US" dirty="0" smtClean="0"/>
              <a:t>Syntax is the arrangement of words in a sentence.</a:t>
            </a:r>
          </a:p>
          <a:p>
            <a:pPr marL="0" indent="0">
              <a:buNone/>
            </a:pPr>
            <a:endParaRPr lang="en-US" dirty="0"/>
          </a:p>
        </p:txBody>
      </p:sp>
    </p:spTree>
    <p:extLst>
      <p:ext uri="{BB962C8B-B14F-4D97-AF65-F5344CB8AC3E}">
        <p14:creationId xmlns:p14="http://schemas.microsoft.com/office/powerpoint/2010/main" val="3981059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Something as simple as inverting the order of a sentence has a significant impact on its emphasis.</a:t>
            </a:r>
          </a:p>
          <a:p>
            <a:endParaRPr lang="en-US" dirty="0"/>
          </a:p>
          <a:p>
            <a:r>
              <a:rPr lang="en-US" i="1" dirty="0" smtClean="0"/>
              <a:t>I drove my car into town because I desperately needed gas.</a:t>
            </a:r>
          </a:p>
          <a:p>
            <a:r>
              <a:rPr lang="en-US" i="1" dirty="0" smtClean="0"/>
              <a:t>Desperately needing gas, I drove my car into town.</a:t>
            </a:r>
          </a:p>
          <a:p>
            <a:endParaRPr lang="en-US" dirty="0"/>
          </a:p>
          <a:p>
            <a:r>
              <a:rPr lang="en-US" dirty="0" smtClean="0"/>
              <a:t>In the first sentence, the action of driving the car is more emphasized because it comes first. A writer may choose the second sentence (even though both are correct) if he or she would prefer to more strongly emphasize his or her “desperation.”</a:t>
            </a:r>
            <a:endParaRPr lang="en-US" dirty="0"/>
          </a:p>
        </p:txBody>
      </p:sp>
    </p:spTree>
    <p:extLst>
      <p:ext uri="{BB962C8B-B14F-4D97-AF65-F5344CB8AC3E}">
        <p14:creationId xmlns:p14="http://schemas.microsoft.com/office/powerpoint/2010/main" val="45432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Tropes and Schemes</a:t>
            </a:r>
            <a:endParaRPr lang="en-US" dirty="0"/>
          </a:p>
        </p:txBody>
      </p:sp>
      <p:sp>
        <p:nvSpPr>
          <p:cNvPr id="3" name="Content Placeholder 2"/>
          <p:cNvSpPr>
            <a:spLocks noGrp="1"/>
          </p:cNvSpPr>
          <p:nvPr>
            <p:ph idx="1"/>
          </p:nvPr>
        </p:nvSpPr>
        <p:spPr/>
        <p:txBody>
          <a:bodyPr/>
          <a:lstStyle/>
          <a:p>
            <a:r>
              <a:rPr lang="en-US" dirty="0" smtClean="0"/>
              <a:t>Trope – artful diction. Some examples are metaphor, simile, personification, and hyperbole.</a:t>
            </a:r>
          </a:p>
          <a:p>
            <a:pPr marL="0" indent="0">
              <a:buNone/>
            </a:pPr>
            <a:endParaRPr lang="en-US" dirty="0" smtClean="0"/>
          </a:p>
          <a:p>
            <a:r>
              <a:rPr lang="en-US" dirty="0" smtClean="0"/>
              <a:t>Scheme – artful syntax. Some examples are parallelism, juxtaposition, and antithesis. </a:t>
            </a:r>
          </a:p>
        </p:txBody>
      </p:sp>
    </p:spTree>
    <p:extLst>
      <p:ext uri="{BB962C8B-B14F-4D97-AF65-F5344CB8AC3E}">
        <p14:creationId xmlns:p14="http://schemas.microsoft.com/office/powerpoint/2010/main" val="4185947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Tropes (Diction)</a:t>
            </a:r>
            <a:endParaRPr lang="en-US" dirty="0"/>
          </a:p>
        </p:txBody>
      </p:sp>
      <p:sp>
        <p:nvSpPr>
          <p:cNvPr id="3" name="Content Placeholder 2"/>
          <p:cNvSpPr>
            <a:spLocks noGrp="1"/>
          </p:cNvSpPr>
          <p:nvPr>
            <p:ph idx="1"/>
          </p:nvPr>
        </p:nvSpPr>
        <p:spPr/>
        <p:txBody>
          <a:bodyPr/>
          <a:lstStyle/>
          <a:p>
            <a:r>
              <a:rPr lang="en-US" dirty="0" smtClean="0"/>
              <a:t>When analyzing diction, ask yourself:</a:t>
            </a:r>
          </a:p>
          <a:p>
            <a:r>
              <a:rPr lang="en-US" dirty="0" smtClean="0"/>
              <a:t>Which of the important words in the passage (verbs, nouns, adjectives, and adverbs) are general and abstract? Which are specific and concrete?</a:t>
            </a:r>
          </a:p>
          <a:p>
            <a:r>
              <a:rPr lang="en-US" dirty="0" smtClean="0"/>
              <a:t>Are the important words formal, informal, colloquial, or slang? </a:t>
            </a:r>
          </a:p>
          <a:p>
            <a:r>
              <a:rPr lang="en-US" dirty="0" smtClean="0"/>
              <a:t>Are some words nonliteral or figurative, creating figures of speech such as metaphors? (</a:t>
            </a:r>
            <a:r>
              <a:rPr lang="en-US" dirty="0"/>
              <a:t>Shea, Scanlon, and </a:t>
            </a:r>
            <a:r>
              <a:rPr lang="en-US" dirty="0" err="1"/>
              <a:t>Aufses</a:t>
            </a:r>
            <a:r>
              <a:rPr lang="en-US" dirty="0"/>
              <a:t> </a:t>
            </a:r>
            <a:r>
              <a:rPr lang="en-US" dirty="0" smtClean="0"/>
              <a:t>37)</a:t>
            </a:r>
            <a:endParaRPr lang="en-US" dirty="0"/>
          </a:p>
        </p:txBody>
      </p:sp>
    </p:spTree>
    <p:extLst>
      <p:ext uri="{BB962C8B-B14F-4D97-AF65-F5344CB8AC3E}">
        <p14:creationId xmlns:p14="http://schemas.microsoft.com/office/powerpoint/2010/main" val="2693402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Schemes (Syntax)</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analyzing syntax, ask yourself:</a:t>
            </a:r>
          </a:p>
          <a:p>
            <a:r>
              <a:rPr lang="en-US" dirty="0" smtClean="0"/>
              <a:t>What is the order of the parts of the sentence? Is it the usual subject-verb-object, or is it inverted?</a:t>
            </a:r>
          </a:p>
          <a:p>
            <a:r>
              <a:rPr lang="en-US" dirty="0" smtClean="0"/>
              <a:t>Which part of speech is more prominent – nouns or verbs?</a:t>
            </a:r>
          </a:p>
          <a:p>
            <a:r>
              <a:rPr lang="en-US" dirty="0" smtClean="0"/>
              <a:t>What are the sentences like? Are they periodic (moving toward something important at the end) or cumulative (adding details that support an important idea in the beginning of a sentence)?</a:t>
            </a:r>
          </a:p>
          <a:p>
            <a:r>
              <a:rPr lang="en-US" dirty="0" smtClean="0"/>
              <a:t>How does the sentence connect its words, phrases, and clauses? </a:t>
            </a:r>
            <a:r>
              <a:rPr lang="en-US" dirty="0"/>
              <a:t>(Shea, Scanlon, and </a:t>
            </a:r>
            <a:r>
              <a:rPr lang="en-US" dirty="0" err="1"/>
              <a:t>Aufses</a:t>
            </a:r>
            <a:r>
              <a:rPr lang="en-US" dirty="0"/>
              <a:t> </a:t>
            </a:r>
            <a:r>
              <a:rPr lang="en-US" dirty="0" smtClean="0"/>
              <a:t>37)</a:t>
            </a:r>
            <a:endParaRPr lang="en-US" dirty="0"/>
          </a:p>
        </p:txBody>
      </p:sp>
    </p:spTree>
    <p:extLst>
      <p:ext uri="{BB962C8B-B14F-4D97-AF65-F5344CB8AC3E}">
        <p14:creationId xmlns:p14="http://schemas.microsoft.com/office/powerpoint/2010/main" val="2108262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a:t>
            </a:r>
            <a:endParaRPr lang="en-US" dirty="0"/>
          </a:p>
        </p:txBody>
      </p:sp>
      <p:sp>
        <p:nvSpPr>
          <p:cNvPr id="3" name="Content Placeholder 2"/>
          <p:cNvSpPr>
            <a:spLocks noGrp="1"/>
          </p:cNvSpPr>
          <p:nvPr>
            <p:ph idx="1"/>
          </p:nvPr>
        </p:nvSpPr>
        <p:spPr/>
        <p:txBody>
          <a:bodyPr/>
          <a:lstStyle/>
          <a:p>
            <a:r>
              <a:rPr lang="en-US" dirty="0" smtClean="0"/>
              <a:t>Close reading is used to analyze text. When reading closely, you develop an understanding of the text that is based first on the words themselves and then on the larger ideas suggested by those words; in other words, you take the small details, think about them, and discover how they affect the text’s larger meaning </a:t>
            </a:r>
            <a:r>
              <a:rPr lang="en-US" dirty="0"/>
              <a:t>(Shea, Scanlon, and </a:t>
            </a:r>
            <a:r>
              <a:rPr lang="en-US" dirty="0" err="1"/>
              <a:t>Aufses</a:t>
            </a:r>
            <a:r>
              <a:rPr lang="en-US" dirty="0"/>
              <a:t> </a:t>
            </a:r>
            <a:r>
              <a:rPr lang="en-US" dirty="0" smtClean="0"/>
              <a:t>35).</a:t>
            </a:r>
          </a:p>
        </p:txBody>
      </p:sp>
    </p:spTree>
    <p:extLst>
      <p:ext uri="{BB962C8B-B14F-4D97-AF65-F5344CB8AC3E}">
        <p14:creationId xmlns:p14="http://schemas.microsoft.com/office/powerpoint/2010/main" val="3848952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Shea, Renée, Lawrence Scanlon, and Robin </a:t>
            </a:r>
            <a:r>
              <a:rPr lang="en-US" dirty="0" err="1"/>
              <a:t>Dissin</a:t>
            </a:r>
            <a:r>
              <a:rPr lang="en-US" dirty="0"/>
              <a:t> </a:t>
            </a:r>
            <a:r>
              <a:rPr lang="en-US" dirty="0" smtClean="0"/>
              <a:t>	</a:t>
            </a:r>
            <a:r>
              <a:rPr lang="en-US" dirty="0" err="1" smtClean="0"/>
              <a:t>Aufses</a:t>
            </a:r>
            <a:r>
              <a:rPr lang="en-US" dirty="0"/>
              <a:t>. "Close Reading: The Art and Craft of </a:t>
            </a:r>
            <a:r>
              <a:rPr lang="en-US" dirty="0" smtClean="0"/>
              <a:t>	Analysis</a:t>
            </a:r>
            <a:r>
              <a:rPr lang="en-US" dirty="0"/>
              <a:t>." </a:t>
            </a:r>
            <a:r>
              <a:rPr lang="en-US" i="1" dirty="0"/>
              <a:t>The Language of Composition</a:t>
            </a:r>
            <a:r>
              <a:rPr lang="en-US" dirty="0"/>
              <a:t>. Boston: </a:t>
            </a:r>
            <a:r>
              <a:rPr lang="en-US" dirty="0" smtClean="0"/>
              <a:t>	Bedford/St</a:t>
            </a:r>
            <a:r>
              <a:rPr lang="en-US" dirty="0"/>
              <a:t>. Martin's, 2008. 35-59. </a:t>
            </a:r>
            <a:r>
              <a:rPr lang="en-US"/>
              <a:t>Print</a:t>
            </a:r>
            <a:r>
              <a:rPr lang="en-US" smtClean="0"/>
              <a:t>.</a:t>
            </a:r>
          </a:p>
          <a:p>
            <a:pPr marL="0" indent="0">
              <a:buNone/>
            </a:pPr>
            <a:endParaRPr lang="en-US" dirty="0"/>
          </a:p>
        </p:txBody>
      </p:sp>
    </p:spTree>
    <p:extLst>
      <p:ext uri="{BB962C8B-B14F-4D97-AF65-F5344CB8AC3E}">
        <p14:creationId xmlns:p14="http://schemas.microsoft.com/office/powerpoint/2010/main" val="4073118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about Close Reading</a:t>
            </a:r>
            <a:endParaRPr lang="en-US" dirty="0"/>
          </a:p>
        </p:txBody>
      </p:sp>
      <p:sp>
        <p:nvSpPr>
          <p:cNvPr id="3" name="Content Placeholder 2"/>
          <p:cNvSpPr>
            <a:spLocks noGrp="1"/>
          </p:cNvSpPr>
          <p:nvPr>
            <p:ph idx="1"/>
          </p:nvPr>
        </p:nvSpPr>
        <p:spPr/>
        <p:txBody>
          <a:bodyPr/>
          <a:lstStyle/>
          <a:p>
            <a:r>
              <a:rPr lang="en-US" dirty="0" smtClean="0"/>
              <a:t>Conversely, when writing about close reading, you start with the large meaning (CLAIM &amp; UNIVERSAL IDEA IN YOUR THESIS STATEMENT) and use the small details (DIRECTIONS IN YOUR THESIS STATEMENT) to support your interpretation of the text.</a:t>
            </a:r>
            <a:endParaRPr lang="en-US" dirty="0"/>
          </a:p>
        </p:txBody>
      </p:sp>
    </p:spTree>
    <p:extLst>
      <p:ext uri="{BB962C8B-B14F-4D97-AF65-F5344CB8AC3E}">
        <p14:creationId xmlns:p14="http://schemas.microsoft.com/office/powerpoint/2010/main" val="355178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lstStyle/>
          <a:p>
            <a:r>
              <a:rPr lang="en-US" dirty="0" smtClean="0"/>
              <a:t>One simple way to define style is </a:t>
            </a:r>
            <a:r>
              <a:rPr lang="en-US" b="1" dirty="0" smtClean="0"/>
              <a:t>the way you write.</a:t>
            </a:r>
          </a:p>
          <a:p>
            <a:r>
              <a:rPr lang="en-US" dirty="0" smtClean="0"/>
              <a:t>Style is comprised of many different elements, including tone, sentence structure, and vocabulary.</a:t>
            </a:r>
          </a:p>
          <a:p>
            <a:r>
              <a:rPr lang="en-US" dirty="0" smtClean="0"/>
              <a:t>If you have read enough works by the same writer, you may have picked up on distinct traits of that writer’s style, so much so that you might even recognize it even if his or her name is not on the work.</a:t>
            </a:r>
            <a:endParaRPr lang="en-US" dirty="0"/>
          </a:p>
        </p:txBody>
      </p:sp>
    </p:spTree>
    <p:extLst>
      <p:ext uri="{BB962C8B-B14F-4D97-AF65-F5344CB8AC3E}">
        <p14:creationId xmlns:p14="http://schemas.microsoft.com/office/powerpoint/2010/main" val="3464321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leads to an effect</a:t>
            </a:r>
            <a:endParaRPr lang="en-US" dirty="0"/>
          </a:p>
        </p:txBody>
      </p:sp>
      <p:sp>
        <p:nvSpPr>
          <p:cNvPr id="3" name="Content Placeholder 2"/>
          <p:cNvSpPr>
            <a:spLocks noGrp="1"/>
          </p:cNvSpPr>
          <p:nvPr>
            <p:ph idx="1"/>
          </p:nvPr>
        </p:nvSpPr>
        <p:spPr/>
        <p:txBody>
          <a:bodyPr/>
          <a:lstStyle/>
          <a:p>
            <a:r>
              <a:rPr lang="en-US" dirty="0" smtClean="0"/>
              <a:t>Authors use various rhetorical strategies and resources of language to achieve certain effects. </a:t>
            </a:r>
          </a:p>
          <a:p>
            <a:r>
              <a:rPr lang="en-US" dirty="0" smtClean="0"/>
              <a:t>THE THREE MAJOR EFFECTS WRITERS STRIVE TO ACHIEVE ARE:</a:t>
            </a:r>
          </a:p>
          <a:p>
            <a:r>
              <a:rPr lang="en-US" dirty="0" smtClean="0"/>
              <a:t>Theme – Tone – Purpose </a:t>
            </a:r>
          </a:p>
        </p:txBody>
      </p:sp>
    </p:spTree>
    <p:extLst>
      <p:ext uri="{BB962C8B-B14F-4D97-AF65-F5344CB8AC3E}">
        <p14:creationId xmlns:p14="http://schemas.microsoft.com/office/powerpoint/2010/main" val="1478123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idx="1"/>
          </p:nvPr>
        </p:nvSpPr>
        <p:spPr/>
        <p:txBody>
          <a:bodyPr/>
          <a:lstStyle/>
          <a:p>
            <a:r>
              <a:rPr lang="en-US" dirty="0" smtClean="0"/>
              <a:t>Depending on whom you’re asking, theme has a couple of different meanings.</a:t>
            </a:r>
          </a:p>
          <a:p>
            <a:r>
              <a:rPr lang="en-US" dirty="0" smtClean="0"/>
              <a:t>Theme is a unifying subject or idea in a story. It is NOT to be confused with a moral; theme is more like a central idea. </a:t>
            </a:r>
          </a:p>
          <a:p>
            <a:r>
              <a:rPr lang="en-US" dirty="0" smtClean="0"/>
              <a:t>Example: A unifying subject or idea in the short story “The Lottery” by Shirley Jackson is tradition, especially tradition that goes unquestioned by society.</a:t>
            </a:r>
          </a:p>
          <a:p>
            <a:endParaRPr lang="en-US" dirty="0"/>
          </a:p>
        </p:txBody>
      </p:sp>
    </p:spTree>
    <p:extLst>
      <p:ext uri="{BB962C8B-B14F-4D97-AF65-F5344CB8AC3E}">
        <p14:creationId xmlns:p14="http://schemas.microsoft.com/office/powerpoint/2010/main" val="178243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and Motif</a:t>
            </a:r>
            <a:endParaRPr lang="en-US" dirty="0"/>
          </a:p>
        </p:txBody>
      </p:sp>
      <p:sp>
        <p:nvSpPr>
          <p:cNvPr id="3" name="Content Placeholder 2"/>
          <p:cNvSpPr>
            <a:spLocks noGrp="1"/>
          </p:cNvSpPr>
          <p:nvPr>
            <p:ph idx="1"/>
          </p:nvPr>
        </p:nvSpPr>
        <p:spPr/>
        <p:txBody>
          <a:bodyPr/>
          <a:lstStyle/>
          <a:p>
            <a:r>
              <a:rPr lang="en-US" dirty="0" smtClean="0"/>
              <a:t>Theme and motif are two different concepts. While theme is a central, unifying idea in a work, motif is a recurring event or element used to reinforce a theme.</a:t>
            </a:r>
          </a:p>
          <a:p>
            <a:r>
              <a:rPr lang="en-US" dirty="0" smtClean="0"/>
              <a:t>There is a good explanation of the difference between theme and motif at:</a:t>
            </a:r>
          </a:p>
          <a:p>
            <a:r>
              <a:rPr lang="en-US" dirty="0">
                <a:hlinkClick r:id="rId2"/>
              </a:rPr>
              <a:t>http://</a:t>
            </a:r>
            <a:r>
              <a:rPr lang="en-US" dirty="0" smtClean="0">
                <a:hlinkClick r:id="rId2"/>
              </a:rPr>
              <a:t>www.wisegeek.com/what-is-the-difference-between-theme-and-motif.htm</a:t>
            </a:r>
            <a:endParaRPr lang="en-US" dirty="0" smtClean="0"/>
          </a:p>
          <a:p>
            <a:endParaRPr lang="en-US" dirty="0"/>
          </a:p>
        </p:txBody>
      </p:sp>
    </p:spTree>
    <p:extLst>
      <p:ext uri="{BB962C8B-B14F-4D97-AF65-F5344CB8AC3E}">
        <p14:creationId xmlns:p14="http://schemas.microsoft.com/office/powerpoint/2010/main" val="3643272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Tone is the attitude of the speaker/writer towards the subject in a work.</a:t>
            </a:r>
          </a:p>
          <a:p>
            <a:r>
              <a:rPr lang="en-US" dirty="0" smtClean="0"/>
              <a:t>We will be looking at tone a great deal over the course of the year. </a:t>
            </a:r>
            <a:endParaRPr lang="en-US" dirty="0"/>
          </a:p>
        </p:txBody>
      </p:sp>
    </p:spTree>
    <p:extLst>
      <p:ext uri="{BB962C8B-B14F-4D97-AF65-F5344CB8AC3E}">
        <p14:creationId xmlns:p14="http://schemas.microsoft.com/office/powerpoint/2010/main" val="274935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Purpose is why the author wrote a work.</a:t>
            </a:r>
          </a:p>
          <a:p>
            <a:r>
              <a:rPr lang="en-US" dirty="0" smtClean="0"/>
              <a:t>Some basic purposes are to inform, to entertain, to persuade, to describe, etc.  </a:t>
            </a:r>
            <a:endParaRPr lang="en-US" dirty="0"/>
          </a:p>
        </p:txBody>
      </p:sp>
    </p:spTree>
    <p:extLst>
      <p:ext uri="{BB962C8B-B14F-4D97-AF65-F5344CB8AC3E}">
        <p14:creationId xmlns:p14="http://schemas.microsoft.com/office/powerpoint/2010/main" val="18129403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926</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Close Reading</vt:lpstr>
      <vt:lpstr>Close Reading</vt:lpstr>
      <vt:lpstr>Writing about Close Reading</vt:lpstr>
      <vt:lpstr>Style</vt:lpstr>
      <vt:lpstr>Everything leads to an effect</vt:lpstr>
      <vt:lpstr>Theme</vt:lpstr>
      <vt:lpstr>Theme and Motif</vt:lpstr>
      <vt:lpstr>Tone</vt:lpstr>
      <vt:lpstr>Purpose</vt:lpstr>
      <vt:lpstr>REVIEW – THE THREE EFFECTS</vt:lpstr>
      <vt:lpstr>Theme, Tone, and Purpose</vt:lpstr>
      <vt:lpstr>Seriously…</vt:lpstr>
      <vt:lpstr>Some terms you need to know</vt:lpstr>
      <vt:lpstr>Diction</vt:lpstr>
      <vt:lpstr>Syntax</vt:lpstr>
      <vt:lpstr>Syntax</vt:lpstr>
      <vt:lpstr>Tropes and Schemes</vt:lpstr>
      <vt:lpstr>Analyzing Tropes (Diction)</vt:lpstr>
      <vt:lpstr>Analyzing Schemes (Syntax)</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dc:title>
  <dc:creator>Brandon Simpson</dc:creator>
  <cp:lastModifiedBy>Simpson, Brandon</cp:lastModifiedBy>
  <cp:revision>8</cp:revision>
  <dcterms:created xsi:type="dcterms:W3CDTF">2012-08-13T23:03:47Z</dcterms:created>
  <dcterms:modified xsi:type="dcterms:W3CDTF">2016-08-03T15:43:42Z</dcterms:modified>
</cp:coreProperties>
</file>