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5" r:id="rId20"/>
    <p:sldId id="276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4" autoAdjust="0"/>
    <p:restoredTop sz="94660"/>
  </p:normalViewPr>
  <p:slideViewPr>
    <p:cSldViewPr>
      <p:cViewPr>
        <p:scale>
          <a:sx n="76" d="100"/>
          <a:sy n="76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1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5FC908A-0C11-4756-8865-59DCBC8850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215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42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6B12CAA-246A-4D9C-AD00-CDD6BC217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555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E3C5A-7D91-4E0C-AAD7-D734E266517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This book attempts to identify key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B78F8-D099-48BC-91EB-AF187113AFB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D3CEF-3FDC-4A1C-9BDE-57AEE54416D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5EF1D-DE35-497D-A9FD-22907437526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FF09F-E409-46B4-9C2D-240A6FA9B76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E079C-B95C-4AE9-B45F-26911B245B7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8C6F3-82A3-4779-9DC7-8C42FAF366C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749FD-7C00-4B17-B884-7B7C452D4CF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804AB-6EE7-45E3-897C-52DB7D58E56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4A2A6-6507-4D23-81ED-C9DFD9996C8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D55A5-C1E5-46BD-8396-67682324968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66F2E1-38DA-4394-9D7B-EEDF4F5B606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13129-EA83-4163-9B87-8FCEC6CEA09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A5ECF-8480-4CE9-8FE3-46F8B08DB4D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6C0F8-7112-4448-8C13-601A6CE8550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9ADC5-2385-4D49-850A-2C5A18E3DD0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A1EC2-8E97-4D43-90D3-99216CCFCDA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1ED1C-6AC9-466E-829B-E0D70516CD2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D412B-C24A-4BEC-9110-A5E5BEEEE69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8C64E-0166-4560-BCC7-356C3918531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8A973-BAC3-4CA4-A4FD-C23B66B7BCA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E96E0-EB87-4464-934F-A9456002116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C0CBA5-989A-498E-986F-196076C396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6BDF5-2024-4C9E-AC65-47BDEC602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59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C3F28-9497-40AE-9A7C-D6D860AB9A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925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EA426E-4216-46A0-AD3C-A90A01FEE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794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BE6C9F-B31C-4C43-971C-8777C46AE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52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06E54-6481-48F8-B1A7-3B21C5D34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40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06CCD-8219-4B9E-A999-9A8CEC5F1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74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8621D-3A42-4AF2-984E-3954334FB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67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0D8C0-A5A3-4573-9D9A-E002AEE22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15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606F8-2B41-40C5-AD37-08C3C63C8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7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953CA-C58B-465C-B95F-FDEC3D7BC3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09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BB427-5DE6-4921-98DF-A0D092BB4F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61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3321C-7F3B-4494-973B-61F3987032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26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46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01B7437-AB10-4970-AFC3-5EE8605519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snow-pictures.com/background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ds.about.com/library/gallery/clipart/jesus/color/n1498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0.tqn.com/d/ancienthistory/1/0/J/e/2/Landon-IcarusandDaedalus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upload.wikimedia.org/wikipedia/en/6/6e/Odyssey_NBC.jpg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b.com/media/rm1324253184/tt128501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hyperlink" Target="http://en.wikipedia.org/wiki/File:Jim_and_ghost_huck_finn.jpg" TargetMode="Externa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aculas.info/gallery/picture_of_ducat_coins_vlad_iii_dracula_-10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How to Read Literature Like a Professor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By Thomas Foster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 is Greek to Me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700"/>
              <a:t>Odyssey and the Iliad: men in a struggle over a woman, heroic journey home mirrors one’s self discovery</a:t>
            </a:r>
          </a:p>
          <a:p>
            <a:r>
              <a:rPr lang="en-US" altLang="en-US" sz="2700"/>
              <a:t>Achilles: a small weakness in a strong man</a:t>
            </a:r>
          </a:p>
          <a:p>
            <a:r>
              <a:rPr lang="en-US" altLang="en-US" sz="2700"/>
              <a:t>Penelope: determination to remain faithful</a:t>
            </a:r>
          </a:p>
          <a:p>
            <a:r>
              <a:rPr lang="en-US" altLang="en-US" sz="2700"/>
              <a:t>Oedipus: dysfunctional family, being blinded</a:t>
            </a:r>
          </a:p>
          <a:p>
            <a:r>
              <a:rPr lang="en-US" altLang="en-US" sz="2700"/>
              <a:t>Cassandra: tells a truth nobody wants to hear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Weather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altLang="en-US" sz="2200"/>
          </a:p>
        </p:txBody>
      </p:sp>
      <p:sp>
        <p:nvSpPr>
          <p:cNvPr id="26629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en-US" sz="2200"/>
              <a:t>Snow</a:t>
            </a:r>
          </a:p>
          <a:p>
            <a:pPr lvl="1"/>
            <a:r>
              <a:rPr lang="en-US" altLang="en-US" sz="2000"/>
              <a:t>Death</a:t>
            </a:r>
          </a:p>
          <a:p>
            <a:pPr lvl="1"/>
            <a:r>
              <a:rPr lang="en-US" altLang="en-US" sz="2000"/>
              <a:t>Paralysis</a:t>
            </a:r>
          </a:p>
          <a:p>
            <a:pPr lvl="1"/>
            <a:r>
              <a:rPr lang="en-US" altLang="en-US" sz="2000"/>
              <a:t>Isolation</a:t>
            </a:r>
          </a:p>
          <a:p>
            <a:pPr lvl="1"/>
            <a:r>
              <a:rPr lang="en-US" altLang="en-US" sz="2000"/>
              <a:t>Can be positive – holiday imagery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sz="half" idx="3"/>
          </p:nvPr>
        </p:nvSpPr>
        <p:spPr/>
        <p:txBody>
          <a:bodyPr/>
          <a:lstStyle/>
          <a:p>
            <a:r>
              <a:rPr lang="en-US" altLang="en-US" sz="2700"/>
              <a:t>Rain</a:t>
            </a:r>
          </a:p>
          <a:p>
            <a:pPr lvl="1"/>
            <a:r>
              <a:rPr lang="en-US" altLang="en-US" sz="2200"/>
              <a:t>Fertility</a:t>
            </a:r>
          </a:p>
          <a:p>
            <a:pPr lvl="1"/>
            <a:r>
              <a:rPr lang="en-US" altLang="en-US" sz="2200"/>
              <a:t>Drowning</a:t>
            </a:r>
          </a:p>
          <a:p>
            <a:pPr lvl="1"/>
            <a:r>
              <a:rPr lang="en-US" altLang="en-US" sz="2200"/>
              <a:t>Misery</a:t>
            </a:r>
          </a:p>
          <a:p>
            <a:pPr lvl="1"/>
            <a:r>
              <a:rPr lang="en-US" altLang="en-US" sz="2200"/>
              <a:t>Dramatic element – occurs just as or before an important moment</a:t>
            </a:r>
          </a:p>
        </p:txBody>
      </p:sp>
      <p:pic>
        <p:nvPicPr>
          <p:cNvPr id="26632" name="Picture 8" descr="S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267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that a Symbol?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YES!  But there is no definite meaning unless it is an allegory where characters directly match up to other things (characters in </a:t>
            </a:r>
            <a:r>
              <a:rPr lang="en-US" altLang="en-US" i="1"/>
              <a:t>Animal Farm </a:t>
            </a:r>
            <a:r>
              <a:rPr lang="en-US" altLang="en-US"/>
              <a:t>directly connect to the Russian Revolution)</a:t>
            </a:r>
          </a:p>
          <a:p>
            <a:r>
              <a:rPr lang="en-US" altLang="en-US"/>
              <a:t>Symbols have multiple meanings and are open to interpretation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Christ Figures (Her Too!)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300" dirty="0"/>
              <a:t>Wounds on hands and feet</a:t>
            </a:r>
          </a:p>
          <a:p>
            <a:pPr>
              <a:lnSpc>
                <a:spcPct val="80000"/>
              </a:lnSpc>
            </a:pPr>
            <a:r>
              <a:rPr lang="en-US" altLang="en-US" sz="2300" dirty="0"/>
              <a:t>Agony </a:t>
            </a:r>
          </a:p>
          <a:p>
            <a:pPr>
              <a:lnSpc>
                <a:spcPct val="80000"/>
              </a:lnSpc>
            </a:pPr>
            <a:r>
              <a:rPr lang="en-US" altLang="en-US" sz="2300" dirty="0"/>
              <a:t>Self-sacrificing</a:t>
            </a:r>
          </a:p>
          <a:p>
            <a:pPr>
              <a:lnSpc>
                <a:spcPct val="80000"/>
              </a:lnSpc>
            </a:pPr>
            <a:r>
              <a:rPr lang="en-US" altLang="en-US" sz="2300" dirty="0"/>
              <a:t>Loaves, fishes and wine</a:t>
            </a:r>
          </a:p>
          <a:p>
            <a:pPr>
              <a:lnSpc>
                <a:spcPct val="80000"/>
              </a:lnSpc>
            </a:pPr>
            <a:r>
              <a:rPr lang="en-US" altLang="en-US" sz="2300" dirty="0"/>
              <a:t>Carpenter</a:t>
            </a:r>
          </a:p>
          <a:p>
            <a:pPr>
              <a:lnSpc>
                <a:spcPct val="80000"/>
              </a:lnSpc>
            </a:pPr>
            <a:r>
              <a:rPr lang="en-US" altLang="en-US" sz="2300" dirty="0"/>
              <a:t>Walking on water</a:t>
            </a:r>
          </a:p>
          <a:p>
            <a:pPr>
              <a:lnSpc>
                <a:spcPct val="80000"/>
              </a:lnSpc>
            </a:pPr>
            <a:r>
              <a:rPr lang="en-US" altLang="en-US" sz="2300" dirty="0"/>
              <a:t>Confrontation of evil</a:t>
            </a:r>
          </a:p>
          <a:p>
            <a:pPr>
              <a:lnSpc>
                <a:spcPct val="80000"/>
              </a:lnSpc>
            </a:pPr>
            <a:r>
              <a:rPr lang="en-US" altLang="en-US" sz="2300" dirty="0"/>
              <a:t>Rising from the dead</a:t>
            </a:r>
          </a:p>
          <a:p>
            <a:pPr>
              <a:lnSpc>
                <a:spcPct val="80000"/>
              </a:lnSpc>
            </a:pPr>
            <a:r>
              <a:rPr lang="en-US" altLang="en-US" sz="2300" dirty="0"/>
              <a:t>Disciples</a:t>
            </a:r>
          </a:p>
          <a:p>
            <a:pPr>
              <a:lnSpc>
                <a:spcPct val="80000"/>
              </a:lnSpc>
            </a:pPr>
            <a:r>
              <a:rPr lang="en-US" altLang="en-US" sz="2300" dirty="0"/>
              <a:t>Forgiving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2300"/>
          </a:p>
        </p:txBody>
      </p:sp>
      <p:pic>
        <p:nvPicPr>
          <p:cNvPr id="29704" name="Picture 8" descr="1498_s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343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Flying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700"/>
              <a:t>Can be dangerous – Dedalus and Icarus</a:t>
            </a:r>
          </a:p>
          <a:p>
            <a:r>
              <a:rPr lang="en-US" altLang="en-US" sz="2700"/>
              <a:t>Can also symbolize freedom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700"/>
          </a:p>
        </p:txBody>
      </p:sp>
      <p:pic>
        <p:nvPicPr>
          <p:cNvPr id="31750" name="Picture 6" descr="Daedalus and Icarus, by Charles Paul Landon, 1799.">
            <a:hlinkClick r:id="rId3" tooltip="View Full-Siz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4191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 is ALWAYS about Sex…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Look for images of fertility for women and masculinity for men</a:t>
            </a:r>
          </a:p>
          <a:p>
            <a:r>
              <a:rPr lang="en-US" altLang="en-US"/>
              <a:t>Sometimes coded sexual images can be more intense than literal ones</a:t>
            </a:r>
          </a:p>
          <a:p>
            <a:r>
              <a:rPr lang="en-US" altLang="en-US"/>
              <a:t>In the past, authors have had to write about sex indirectly in order to avoid censorship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…EXCEPT When It Is about Sex!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When authors write directly about sex, they’re writing about something else, such as sacrifice, submission, rebellion, domination, enlightenment,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Water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300"/>
              <a:t>Baptism is symbolic of death and rebirth into new life</a:t>
            </a:r>
          </a:p>
          <a:p>
            <a:pPr>
              <a:lnSpc>
                <a:spcPct val="80000"/>
              </a:lnSpc>
            </a:pPr>
            <a:r>
              <a:rPr lang="en-US" altLang="en-US" sz="2300"/>
              <a:t>Drowning is symbolic of baptism – IF the character comes up, symbolically reborn.  But drowning can also represent a form of rebirth, choosing to enter a new, different life, leaving the old one behind. </a:t>
            </a:r>
          </a:p>
          <a:p>
            <a:pPr>
              <a:lnSpc>
                <a:spcPct val="80000"/>
              </a:lnSpc>
            </a:pPr>
            <a:r>
              <a:rPr lang="en-US" altLang="en-US" sz="2300"/>
              <a:t>Rain can also connect to baptism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2300"/>
          </a:p>
        </p:txBody>
      </p:sp>
      <p:pic>
        <p:nvPicPr>
          <p:cNvPr id="35846" name="Picture 6" descr="Cartoon: Baptism Cartoon (large) by Nick Lyons tagged baptism,relig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4191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‘Tis the Season!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700"/>
              <a:t>Spring = fertility, life, happiness, growth, resurrection</a:t>
            </a:r>
          </a:p>
          <a:p>
            <a:r>
              <a:rPr lang="en-US" altLang="en-US" sz="2700"/>
              <a:t>Fall = harvest, reaping what we sow, both rewards and punishments</a:t>
            </a:r>
          </a:p>
          <a:p>
            <a:r>
              <a:rPr lang="en-US" altLang="en-US" sz="2700"/>
              <a:t>Winter = hibernation, lack of growth, death, punishment</a:t>
            </a:r>
          </a:p>
          <a:p>
            <a:r>
              <a:rPr lang="en-US" altLang="en-US" sz="2700"/>
              <a:t>Christmas = childhood, birth, hope, family</a:t>
            </a:r>
          </a:p>
          <a:p>
            <a:r>
              <a:rPr lang="en-US" altLang="en-US" sz="2700"/>
              <a:t>Look for irony! (“April is the cruelest month”)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 is Blind for a Reason!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Physical blindness mirrors moral, intellectual, or psychological blindness</a:t>
            </a:r>
          </a:p>
          <a:p>
            <a:r>
              <a:rPr lang="en-US" altLang="en-US"/>
              <a:t>Sometimes ironic – the blind can “see” the truth and the sighted can’t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Every Trip is a Quest!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9" name="Picture 7" descr="dragontw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2952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Gulliver's Trav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4953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File:Odyssey NBC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Disease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Tuberculosis – a wasting disease, often associated with sexuality or passion (red blood coughed up is the sign)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Physical paralysis – mirrors moral, social, spiritual, intellectual, or political paralysis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Plague – Divine wrath, philosophical possibilities of suffering on a large scale, the isolation and despair created by destruction, the puniness of humanity in the face of an indifferent world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Malaria – means literally “bad air”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Venereal disease – reflects immorality OR innocence, when the innocent suffer because of another immorality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Fever – mysteriously carries off victims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Cancer – festers inside and worsens as it spreads, gnaws away at the victim, often mirrors the emotional state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AIDS – modern plague, tendency to be dormant for years, victims are unknowing carriers of death, disproportionately hits the young and the poor.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He Serious?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Irony is the most important device to look for</a:t>
            </a:r>
          </a:p>
          <a:p>
            <a:r>
              <a:rPr lang="en-US" altLang="en-US"/>
              <a:t>Failing to observe an ironic moment in literature will often lead to a COMPLETE MISUNDERSTANDING of the author’s intent.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I Spot Irony?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dirty="0"/>
              <a:t>Look for the unexpected or surprising – 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In </a:t>
            </a:r>
            <a:r>
              <a:rPr lang="en-US" altLang="en-US" sz="1600" i="1" dirty="0"/>
              <a:t>Waiting for Godot </a:t>
            </a:r>
            <a:r>
              <a:rPr lang="en-US" altLang="en-US" sz="1600" dirty="0"/>
              <a:t>two men stand beside the side of a road and yet they never take a step.  Also, “Godot” never shows up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In the movie </a:t>
            </a:r>
            <a:r>
              <a:rPr lang="en-US" altLang="en-US" sz="1600" i="1" dirty="0"/>
              <a:t>The Social Network</a:t>
            </a:r>
            <a:r>
              <a:rPr lang="en-US" altLang="en-US" sz="1600" dirty="0"/>
              <a:t> Mark Zuckerberg, the creator of </a:t>
            </a:r>
            <a:r>
              <a:rPr lang="en-US" altLang="en-US" sz="1600" dirty="0" err="1"/>
              <a:t>facebook</a:t>
            </a:r>
            <a:r>
              <a:rPr lang="en-US" altLang="en-US" sz="1600" dirty="0"/>
              <a:t>, has millions of “friends” on </a:t>
            </a:r>
            <a:r>
              <a:rPr lang="en-US" altLang="en-US" sz="1600" dirty="0" err="1"/>
              <a:t>facebook</a:t>
            </a:r>
            <a:r>
              <a:rPr lang="en-US" altLang="en-US" sz="1600" dirty="0"/>
              <a:t> but no actual friends in life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Huckleberry Finn repeats racist language that he was raised </a:t>
            </a:r>
            <a:r>
              <a:rPr lang="en-US" altLang="en-US" sz="1600" dirty="0" smtClean="0"/>
              <a:t>hearing </a:t>
            </a:r>
            <a:r>
              <a:rPr lang="en-US" altLang="en-US" sz="1600" dirty="0"/>
              <a:t>but acts with kindness and compassion to Jim, a runaway slave </a:t>
            </a:r>
          </a:p>
        </p:txBody>
      </p:sp>
      <p:pic>
        <p:nvPicPr>
          <p:cNvPr id="47111" name="Picture 7" descr="The Social Network Pos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2438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3" name="Picture 9" descr="220px-Jim_and_ghost_huck_fin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048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Eating: Acts of Communion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700"/>
              <a:t>Whenever people eat together, it is a communion.  This is not necessarily religious, but it is an act of sharing and peace.</a:t>
            </a:r>
          </a:p>
          <a:p>
            <a:r>
              <a:rPr lang="en-US" altLang="en-US" sz="2700"/>
              <a:t>A failed meal carries negative connotations.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700"/>
          </a:p>
        </p:txBody>
      </p:sp>
      <p:pic>
        <p:nvPicPr>
          <p:cNvPr id="4102" name="Picture 6" descr="Parents and children taking a meal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114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Eating: Vampires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Literal vampires are easy to spot. You don’t need a degree in literary theory to notice when one character sucks blood out of another character’s neck!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The subtext here is usually sexual.  It is a trait of 19</a:t>
            </a:r>
            <a:r>
              <a:rPr lang="en-US" altLang="en-US" sz="1800" baseline="30000"/>
              <a:t>th</a:t>
            </a:r>
            <a:r>
              <a:rPr lang="en-US" altLang="en-US" sz="1800"/>
              <a:t> century literature to address sex indirectly.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Symbolic vampirism is trickier.  A character can be selfish, exploitive, and place his or her ugly desires above the needs of another.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2000"/>
          </a:p>
        </p:txBody>
      </p:sp>
      <p:pic>
        <p:nvPicPr>
          <p:cNvPr id="6152" name="Picture 8" descr="Dracula, Prince of Darkness">
            <a:hlinkClick r:id="rId3" tooltip="Next Picture - Dracula's Info Gallery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962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Monsters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n-US" altLang="en-US" sz="2200"/>
          </a:p>
        </p:txBody>
      </p:sp>
      <p:sp>
        <p:nvSpPr>
          <p:cNvPr id="61445" name="Rectangle 5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altLang="en-US" sz="2200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8800"/>
            <a:ext cx="40005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smtClean="0"/>
              <a:t>Frankenstein </a:t>
            </a:r>
            <a:r>
              <a:rPr lang="en-US" altLang="en-US" sz="2000" dirty="0"/>
              <a:t>– monster created through no fault of his own, the real monster is the creator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Faust – bargains with the devil in exchange for one’s soul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Dr. </a:t>
            </a:r>
            <a:r>
              <a:rPr lang="en-US" altLang="en-US" sz="2000" dirty="0" smtClean="0"/>
              <a:t>Jekyll </a:t>
            </a:r>
            <a:r>
              <a:rPr lang="en-US" altLang="en-US" sz="2000" dirty="0"/>
              <a:t>and Mr. Hyde: the dual nature of humanity, in each of us there is evil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Quasimodo – the physical deformity reflects the opposite of the inner character</a:t>
            </a:r>
          </a:p>
        </p:txBody>
      </p:sp>
      <p:pic>
        <p:nvPicPr>
          <p:cNvPr id="61447" name="Picture 7" descr="Frankens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2971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quasimo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28194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If it is a Square, It is a Sonnet!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200" b="1"/>
              <a:t>My mistress' eyes are nothing like the sun;</a:t>
            </a:r>
            <a:br>
              <a:rPr lang="en-US" altLang="en-US" sz="2200" b="1"/>
            </a:br>
            <a:r>
              <a:rPr lang="en-US" altLang="en-US" sz="2200" b="1"/>
              <a:t>Coral is far more red than her lips' red;</a:t>
            </a:r>
            <a:br>
              <a:rPr lang="en-US" altLang="en-US" sz="2200" b="1"/>
            </a:br>
            <a:r>
              <a:rPr lang="en-US" altLang="en-US" sz="2200" b="1"/>
              <a:t>If snow be white, why then her breasts are dun;</a:t>
            </a:r>
            <a:br>
              <a:rPr lang="en-US" altLang="en-US" sz="2200" b="1"/>
            </a:br>
            <a:r>
              <a:rPr lang="en-US" altLang="en-US" sz="2200" b="1"/>
              <a:t>If hairs be wires, black wires grow on her head.</a:t>
            </a:r>
            <a:br>
              <a:rPr lang="en-US" altLang="en-US" sz="2200" b="1"/>
            </a:br>
            <a:r>
              <a:rPr lang="en-US" altLang="en-US" sz="2200" b="1"/>
              <a:t>I have seen roses damask'd, red and white,</a:t>
            </a:r>
            <a:br>
              <a:rPr lang="en-US" altLang="en-US" sz="2200" b="1"/>
            </a:br>
            <a:r>
              <a:rPr lang="en-US" altLang="en-US" sz="2200" b="1"/>
              <a:t>But no such roses see I in her cheeks;</a:t>
            </a:r>
            <a:br>
              <a:rPr lang="en-US" altLang="en-US" sz="2200" b="1"/>
            </a:br>
            <a:r>
              <a:rPr lang="en-US" altLang="en-US" sz="2200" b="1"/>
              <a:t>And in some perfumes is there more delight</a:t>
            </a:r>
            <a:br>
              <a:rPr lang="en-US" altLang="en-US" sz="2200" b="1"/>
            </a:br>
            <a:r>
              <a:rPr lang="en-US" altLang="en-US" sz="2200" b="1"/>
              <a:t>Than in the breath that from my mistress reeks.</a:t>
            </a:r>
            <a:br>
              <a:rPr lang="en-US" altLang="en-US" sz="2200" b="1"/>
            </a:br>
            <a:r>
              <a:rPr lang="en-US" altLang="en-US" sz="2200" b="1"/>
              <a:t>I love to hear her speak, yet well I know</a:t>
            </a:r>
            <a:br>
              <a:rPr lang="en-US" altLang="en-US" sz="2200" b="1"/>
            </a:br>
            <a:r>
              <a:rPr lang="en-US" altLang="en-US" sz="2200" b="1"/>
              <a:t>That music hath a far more pleasing sound;</a:t>
            </a:r>
            <a:br>
              <a:rPr lang="en-US" altLang="en-US" sz="2200" b="1"/>
            </a:br>
            <a:r>
              <a:rPr lang="en-US" altLang="en-US" sz="2200" b="1"/>
              <a:t>I grant I never saw a goddess go;</a:t>
            </a:r>
            <a:br>
              <a:rPr lang="en-US" altLang="en-US" sz="2200" b="1"/>
            </a:br>
            <a:r>
              <a:rPr lang="en-US" altLang="en-US" sz="2200" b="1"/>
              <a:t>My mistress, when she walks, treads on the ground:</a:t>
            </a:r>
            <a:br>
              <a:rPr lang="en-US" altLang="en-US" sz="2200" b="1"/>
            </a:br>
            <a:r>
              <a:rPr lang="en-US" altLang="en-US" sz="2200" b="1"/>
              <a:t>And yet, by heaven, I think my love as rare</a:t>
            </a:r>
            <a:br>
              <a:rPr lang="en-US" altLang="en-US" sz="2200" b="1"/>
            </a:br>
            <a:r>
              <a:rPr lang="en-US" altLang="en-US" sz="2200" b="1"/>
              <a:t>As any she belied with false compare.</a:t>
            </a:r>
            <a:r>
              <a:rPr lang="en-US" altLang="en-US" sz="2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References: When in Doubt, It is from Shakespeare!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Hamlet: heroic character who seeks revenge, plagued by indecision, is melancholy.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Henry IV: a young man who must grow up to become king, must mature to accept his responsibilities.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Othello: jealousy is his downfall.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Merchant of Venice: theme of justice vs. mercy.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King Lear: aging parent, greedy children, a wise fool.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000"/>
          </a:p>
        </p:txBody>
      </p:sp>
      <p:pic>
        <p:nvPicPr>
          <p:cNvPr id="9222" name="Picture 6" descr="King Lear - Imag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1371600"/>
            <a:ext cx="409416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…Or the Bible!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600" dirty="0"/>
              <a:t>Garden of Eden: women tempting men, the apple symbolizes temptation, serpent symbolizes evil, a fall from innocence</a:t>
            </a:r>
          </a:p>
          <a:p>
            <a:pPr>
              <a:lnSpc>
                <a:spcPct val="80000"/>
              </a:lnSpc>
            </a:pPr>
            <a:r>
              <a:rPr lang="en-US" altLang="en-US" sz="1600" dirty="0"/>
              <a:t>David and Goliath: overcoming great odds</a:t>
            </a:r>
          </a:p>
          <a:p>
            <a:pPr>
              <a:lnSpc>
                <a:spcPct val="80000"/>
              </a:lnSpc>
            </a:pPr>
            <a:r>
              <a:rPr lang="en-US" altLang="en-US" sz="1600" dirty="0"/>
              <a:t>Jonah and the Whale: refusing to face a task and being “eaten” or overwhelmed</a:t>
            </a:r>
          </a:p>
          <a:p>
            <a:pPr>
              <a:lnSpc>
                <a:spcPct val="80000"/>
              </a:lnSpc>
            </a:pPr>
            <a:r>
              <a:rPr lang="en-US" altLang="en-US" sz="1600" dirty="0"/>
              <a:t>Job: facing disasters not of the character’s making, suffering, but remaining steadfast</a:t>
            </a:r>
          </a:p>
          <a:p>
            <a:pPr>
              <a:lnSpc>
                <a:spcPct val="80000"/>
              </a:lnSpc>
            </a:pPr>
            <a:r>
              <a:rPr lang="en-US" altLang="en-US" sz="1600" dirty="0"/>
              <a:t>The flood: rain as a form of destruction</a:t>
            </a:r>
          </a:p>
          <a:p>
            <a:pPr>
              <a:lnSpc>
                <a:spcPct val="80000"/>
              </a:lnSpc>
            </a:pPr>
            <a:r>
              <a:rPr lang="en-US" altLang="en-US" sz="1600" dirty="0"/>
              <a:t>The Apocalypse: Four Horsemen usher in the end of the world</a:t>
            </a:r>
          </a:p>
          <a:p>
            <a:pPr>
              <a:lnSpc>
                <a:spcPct val="80000"/>
              </a:lnSpc>
            </a:pPr>
            <a:r>
              <a:rPr lang="en-US" altLang="en-US" sz="1600" dirty="0"/>
              <a:t>Biblical names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1600"/>
          </a:p>
        </p:txBody>
      </p:sp>
      <p:pic>
        <p:nvPicPr>
          <p:cNvPr id="10246" name="Picture 6" descr="b8mes9.jpg adam &amp; 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191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Fairy Tales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600"/>
              <a:t>Hansel and Gretel: lost children trying to find their way home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Peter Pan: refusal to grow up, eternal youth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Little Red Riding Hood: connects to vampire imagery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Alice in Wonderland / Wizard of Oz: entering a world that doesn’t work rationally or operates under different rules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Cinderella: orphan abused by adopted family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Snow White: evil woman who brings death to the innocent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Sleeping Beauty: a girl becoming a woman, a long sleep or an avoidance of growing up, saved by a hero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Prince Charming: rescuer, interchangeable in fairy tales 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1400"/>
          </a:p>
        </p:txBody>
      </p:sp>
      <p:pic>
        <p:nvPicPr>
          <p:cNvPr id="11273" name="Picture 9" descr="images-peter-pan-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3810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images-snow-white-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3810000" cy="28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495</TotalTime>
  <Words>1185</Words>
  <Application>Microsoft Office PowerPoint</Application>
  <PresentationFormat>On-screen Show (4:3)</PresentationFormat>
  <Paragraphs>133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Wingdings</vt:lpstr>
      <vt:lpstr>Refined</vt:lpstr>
      <vt:lpstr>How to Read Literature Like a Professor</vt:lpstr>
      <vt:lpstr>Every Trip is a Quest!</vt:lpstr>
      <vt:lpstr>Eating: Acts of Communion</vt:lpstr>
      <vt:lpstr>Eating: Vampires</vt:lpstr>
      <vt:lpstr>Monsters</vt:lpstr>
      <vt:lpstr>If it is a Square, It is a Sonnet!</vt:lpstr>
      <vt:lpstr>References: When in Doubt, It is from Shakespeare!</vt:lpstr>
      <vt:lpstr>…Or the Bible!</vt:lpstr>
      <vt:lpstr>Fairy Tales</vt:lpstr>
      <vt:lpstr>It is Greek to Me</vt:lpstr>
      <vt:lpstr>Weather</vt:lpstr>
      <vt:lpstr>Is that a Symbol?</vt:lpstr>
      <vt:lpstr>Christ Figures (Her Too!)</vt:lpstr>
      <vt:lpstr>Flying</vt:lpstr>
      <vt:lpstr>It is ALWAYS about Sex…</vt:lpstr>
      <vt:lpstr>…EXCEPT When It Is about Sex!</vt:lpstr>
      <vt:lpstr>Water</vt:lpstr>
      <vt:lpstr>‘Tis the Season!</vt:lpstr>
      <vt:lpstr>He is Blind for a Reason!</vt:lpstr>
      <vt:lpstr>Disease</vt:lpstr>
      <vt:lpstr>Is He Serious?</vt:lpstr>
      <vt:lpstr>How Do I Spot Irony?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Read Literature Like a Professor</dc:title>
  <dc:creator>pboe</dc:creator>
  <cp:lastModifiedBy>Simpson, Brandon</cp:lastModifiedBy>
  <cp:revision>23</cp:revision>
  <dcterms:created xsi:type="dcterms:W3CDTF">2011-02-03T13:39:54Z</dcterms:created>
  <dcterms:modified xsi:type="dcterms:W3CDTF">2016-08-03T18:28:08Z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 Mode">
    <vt:lpwstr>teacher</vt:lpwstr>
  </property>
  <property fmtid="{D5CDD505-2E9C-101B-9397-08002B2CF9AE}" pid="3" name="SE DAP Default">
    <vt:lpwstr>NODEFAULTDAP</vt:lpwstr>
  </property>
  <property fmtid="{D5CDD505-2E9C-101B-9397-08002B2CF9AE}" pid="4" name="SE DAP">
    <vt:lpwstr>[ContentDir]\Teacher\GC\Templates\Animated Presentation\PPTTemplate.xml</vt:lpwstr>
  </property>
  <property fmtid="{D5CDD505-2E9C-101B-9397-08002B2CF9AE}" pid="5" name="SE DAP Check Values">
    <vt:lpwstr>0000000001</vt:lpwstr>
  </property>
  <property fmtid="{D5CDD505-2E9C-101B-9397-08002B2CF9AE}" pid="6" name="SE DAP Window Handle">
    <vt:lpwstr>66650</vt:lpwstr>
  </property>
</Properties>
</file>