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70" r:id="rId5"/>
    <p:sldId id="271" r:id="rId6"/>
    <p:sldId id="268" r:id="rId7"/>
    <p:sldId id="264" r:id="rId8"/>
    <p:sldId id="273" r:id="rId9"/>
    <p:sldId id="263" r:id="rId10"/>
    <p:sldId id="274" r:id="rId11"/>
    <p:sldId id="275" r:id="rId12"/>
    <p:sldId id="276" r:id="rId13"/>
    <p:sldId id="272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8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6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6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6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3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2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9762-2A51-4F86-85C5-0372E125E7D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D348-E72C-4A56-9CDD-05AAAFFB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3" y="0"/>
            <a:ext cx="92256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egoe Script" panose="020B0504020000000003" pitchFamily="34" charset="0"/>
              </a:rPr>
              <a:t>Introduction to </a:t>
            </a:r>
            <a:r>
              <a:rPr lang="en-US" b="1" i="1" dirty="0" smtClean="0">
                <a:latin typeface="Segoe Script" panose="020B0504020000000003" pitchFamily="34" charset="0"/>
              </a:rPr>
              <a:t>Jane Eyre </a:t>
            </a:r>
            <a:r>
              <a:rPr lang="en-US" b="1" dirty="0" smtClean="0">
                <a:latin typeface="Segoe Script" panose="020B0504020000000003" pitchFamily="34" charset="0"/>
              </a:rPr>
              <a:t/>
            </a:r>
            <a:br>
              <a:rPr lang="en-US" b="1" dirty="0" smtClean="0">
                <a:latin typeface="Segoe Script" panose="020B0504020000000003" pitchFamily="34" charset="0"/>
              </a:rPr>
            </a:br>
            <a:r>
              <a:rPr lang="en-US" sz="2700" b="1" dirty="0" smtClean="0">
                <a:latin typeface="Segoe Script" panose="020B0504020000000003" pitchFamily="34" charset="0"/>
              </a:rPr>
              <a:t>by Charlotte Bronte</a:t>
            </a:r>
            <a:endParaRPr lang="en-US" sz="2700" b="1" dirty="0">
              <a:latin typeface="Segoe Script" panose="020B05040200000000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953000"/>
            <a:ext cx="6400800" cy="17526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AP English IV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59737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Poor Richard" panose="02080502050505020702" pitchFamily="18" charset="0"/>
              </a:rPr>
              <a:t>During this time period, men and women were separated into separate “spheres”</a:t>
            </a:r>
          </a:p>
          <a:p>
            <a:pPr>
              <a:defRPr/>
            </a:pPr>
            <a:r>
              <a:rPr lang="en-US" dirty="0">
                <a:latin typeface="Poor Richard" panose="02080502050505020702" pitchFamily="18" charset="0"/>
              </a:rPr>
              <a:t>Men occupied the world of work, knowledge, power, society, etc.</a:t>
            </a:r>
          </a:p>
          <a:p>
            <a:pPr>
              <a:defRPr/>
            </a:pPr>
            <a:r>
              <a:rPr lang="en-US" dirty="0">
                <a:latin typeface="Poor Richard" panose="02080502050505020702" pitchFamily="18" charset="0"/>
              </a:rPr>
              <a:t>Women occupied the world of the home and </a:t>
            </a:r>
            <a:r>
              <a:rPr lang="en-US" dirty="0" smtClean="0">
                <a:latin typeface="Poor Richard" panose="02080502050505020702" pitchFamily="18" charset="0"/>
              </a:rPr>
              <a:t>family. </a:t>
            </a:r>
            <a:endParaRPr lang="en-US" dirty="0">
              <a:latin typeface="Poor Richard" panose="02080502050505020702" pitchFamily="18" charset="0"/>
            </a:endParaRPr>
          </a:p>
          <a:p>
            <a:pPr>
              <a:defRPr/>
            </a:pPr>
            <a:r>
              <a:rPr lang="en-US" dirty="0">
                <a:latin typeface="Poor Richard" panose="02080502050505020702" pitchFamily="18" charset="0"/>
              </a:rPr>
              <a:t>There were few occupations available to </a:t>
            </a:r>
            <a:r>
              <a:rPr lang="en-US" dirty="0" smtClean="0">
                <a:latin typeface="Poor Richard" panose="02080502050505020702" pitchFamily="18" charset="0"/>
              </a:rPr>
              <a:t>women.</a:t>
            </a:r>
            <a:endParaRPr lang="en-US" dirty="0">
              <a:latin typeface="Poor Richard" panose="02080502050505020702" pitchFamily="18" charset="0"/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476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034046"/>
            <a:ext cx="28956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Jane Eyre </a:t>
            </a:r>
            <a:r>
              <a:rPr lang="en-US" sz="4400" dirty="0" smtClean="0"/>
              <a:t>~ A Feminist Novel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23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 smtClean="0"/>
              <a:t>Jane Eyre is also a </a:t>
            </a:r>
            <a:r>
              <a:rPr lang="en-US" altLang="en-US" b="1" dirty="0" smtClean="0"/>
              <a:t>Bildungsroman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87" y="1524000"/>
            <a:ext cx="8229600" cy="4297363"/>
          </a:xfrm>
        </p:spPr>
        <p:txBody>
          <a:bodyPr/>
          <a:lstStyle/>
          <a:p>
            <a:r>
              <a:rPr lang="en-US" dirty="0">
                <a:latin typeface="Maiandra GD" panose="020E0502030308020204" pitchFamily="34" charset="0"/>
              </a:rPr>
              <a:t>A novel that considers the development (psychological/spiritual) of a person from childhood to maturity, to the point at which the protagonist recognizes his/her place and role in the world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220317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990600"/>
            <a:ext cx="35814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[</a:t>
            </a:r>
            <a:r>
              <a:rPr lang="en-US" sz="2000" b="1" dirty="0" err="1"/>
              <a:t>beel</a:t>
            </a:r>
            <a:r>
              <a:rPr lang="en-US" sz="2000" b="1" dirty="0"/>
              <a:t>-doo </a:t>
            </a:r>
            <a:r>
              <a:rPr lang="en-US" sz="2000" b="1" dirty="0" err="1"/>
              <a:t>ngks</a:t>
            </a:r>
            <a:r>
              <a:rPr lang="en-US" sz="2000" b="1" dirty="0"/>
              <a:t>-raw-</a:t>
            </a:r>
            <a:r>
              <a:rPr lang="en-US" sz="2000" b="1" dirty="0" err="1"/>
              <a:t>mah</a:t>
            </a:r>
            <a:r>
              <a:rPr lang="en-US" sz="2000" b="1" dirty="0"/>
              <a:t>-</a:t>
            </a:r>
            <a:r>
              <a:rPr lang="en-US" sz="2000" b="1" dirty="0" err="1"/>
              <a:t>nuh</a:t>
            </a:r>
            <a:r>
              <a:rPr lang="en-US" sz="2000" b="1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62681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And, </a:t>
            </a:r>
            <a:r>
              <a:rPr lang="en-US" i="1" dirty="0" smtClean="0"/>
              <a:t>Jane Eyre </a:t>
            </a:r>
            <a:r>
              <a:rPr lang="en-US" dirty="0" smtClean="0"/>
              <a:t>is also a Gothic Novel because it features: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Maiandra GD" panose="020E0502030308020204" pitchFamily="34" charset="0"/>
              </a:rPr>
              <a:t>Mystery </a:t>
            </a:r>
            <a:endParaRPr lang="en-US" dirty="0">
              <a:latin typeface="Maiandra GD" panose="020E0502030308020204" pitchFamily="34" charset="0"/>
            </a:endParaRPr>
          </a:p>
          <a:p>
            <a:pPr>
              <a:defRPr/>
            </a:pPr>
            <a:r>
              <a:rPr lang="en-US" dirty="0">
                <a:latin typeface="Maiandra GD" panose="020E0502030308020204" pitchFamily="34" charset="0"/>
              </a:rPr>
              <a:t>Haunted castle or house</a:t>
            </a:r>
          </a:p>
          <a:p>
            <a:pPr>
              <a:defRPr/>
            </a:pPr>
            <a:r>
              <a:rPr lang="en-US" dirty="0">
                <a:latin typeface="Maiandra GD" panose="020E0502030308020204" pitchFamily="34" charset="0"/>
              </a:rPr>
              <a:t>Dreaming and nightmares</a:t>
            </a:r>
          </a:p>
          <a:p>
            <a:pPr>
              <a:defRPr/>
            </a:pPr>
            <a:r>
              <a:rPr lang="en-US" i="1" dirty="0">
                <a:latin typeface="Maiandra GD" panose="020E0502030308020204" pitchFamily="34" charset="0"/>
              </a:rPr>
              <a:t>Doppelg</a:t>
            </a:r>
            <a:r>
              <a:rPr lang="en-US" i="1" dirty="0">
                <a:latin typeface="Maiandra GD" panose="020E0502030308020204" pitchFamily="34" charset="0"/>
                <a:cs typeface="Times New Roman" pitchFamily="18" charset="0"/>
              </a:rPr>
              <a:t>ä</a:t>
            </a:r>
            <a:r>
              <a:rPr lang="en-US" i="1" dirty="0">
                <a:latin typeface="Maiandra GD" panose="020E0502030308020204" pitchFamily="34" charset="0"/>
              </a:rPr>
              <a:t>nger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/ alter </a:t>
            </a:r>
            <a:r>
              <a:rPr lang="en-US" dirty="0">
                <a:latin typeface="Maiandra GD" panose="020E0502030308020204" pitchFamily="34" charset="0"/>
              </a:rPr>
              <a:t>ego</a:t>
            </a:r>
          </a:p>
          <a:p>
            <a:pPr>
              <a:defRPr/>
            </a:pPr>
            <a:r>
              <a:rPr lang="en-US" dirty="0">
                <a:latin typeface="Maiandra GD" panose="020E0502030308020204" pitchFamily="34" charset="0"/>
              </a:rPr>
              <a:t>Physical imprisonment </a:t>
            </a:r>
            <a:endParaRPr lang="en-US" dirty="0" smtClean="0">
              <a:latin typeface="Maiandra GD" panose="020E0502030308020204" pitchFamily="34" charset="0"/>
            </a:endParaRPr>
          </a:p>
          <a:p>
            <a:pPr>
              <a:defRPr/>
            </a:pPr>
            <a:r>
              <a:rPr lang="en-US" dirty="0">
                <a:latin typeface="Maiandra GD" panose="020E0502030308020204" pitchFamily="34" charset="0"/>
              </a:rPr>
              <a:t>A Heroine who faces danger</a:t>
            </a:r>
          </a:p>
          <a:p>
            <a:pPr>
              <a:defRPr/>
            </a:pPr>
            <a:r>
              <a:rPr lang="en-US" dirty="0">
                <a:latin typeface="Maiandra GD" panose="020E0502030308020204" pitchFamily="34" charset="0"/>
              </a:rPr>
              <a:t>Psychological entrapment and helplessness</a:t>
            </a:r>
          </a:p>
          <a:p>
            <a:pPr>
              <a:defRPr/>
            </a:pPr>
            <a:r>
              <a:rPr lang="en-US" dirty="0">
                <a:latin typeface="Maiandra GD" panose="020E0502030308020204" pitchFamily="34" charset="0"/>
              </a:rPr>
              <a:t>Involvement of the supernatural</a:t>
            </a:r>
          </a:p>
          <a:p>
            <a:pPr>
              <a:defRPr/>
            </a:pPr>
            <a:r>
              <a:rPr lang="en-US" dirty="0">
                <a:latin typeface="Maiandra GD" panose="020E0502030308020204" pitchFamily="34" charset="0"/>
              </a:rPr>
              <a:t>Psychology of </a:t>
            </a:r>
            <a:r>
              <a:rPr lang="en-US" dirty="0" smtClean="0">
                <a:latin typeface="Maiandra GD" panose="020E0502030308020204" pitchFamily="34" charset="0"/>
              </a:rPr>
              <a:t>horror / terror</a:t>
            </a:r>
            <a:endParaRPr lang="en-US" dirty="0">
              <a:latin typeface="Maiandra GD" panose="020E0502030308020204" pitchFamily="34" charset="0"/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96291"/>
            <a:ext cx="354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8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Important Ideas Explored in </a:t>
            </a:r>
            <a:r>
              <a:rPr lang="en-US" sz="3600" b="1" i="1" dirty="0" smtClean="0"/>
              <a:t>Jane Eyre </a:t>
            </a:r>
            <a:r>
              <a:rPr lang="en-US" sz="3600" b="1" dirty="0" smtClean="0"/>
              <a:t>~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Love vs. Autonomy </a:t>
            </a:r>
          </a:p>
          <a:p>
            <a:r>
              <a:rPr lang="en-US" dirty="0"/>
              <a:t>Issues of </a:t>
            </a:r>
            <a:r>
              <a:rPr lang="en-US" dirty="0" smtClean="0"/>
              <a:t>Class </a:t>
            </a:r>
            <a:r>
              <a:rPr lang="en-US" dirty="0"/>
              <a:t>and </a:t>
            </a:r>
            <a:r>
              <a:rPr lang="en-US" dirty="0" smtClean="0"/>
              <a:t>Society/Caste Systems</a:t>
            </a:r>
            <a:endParaRPr lang="en-US" dirty="0"/>
          </a:p>
          <a:p>
            <a:r>
              <a:rPr lang="en-US" dirty="0"/>
              <a:t>Gender Roles </a:t>
            </a:r>
            <a:r>
              <a:rPr lang="en-US" dirty="0" smtClean="0"/>
              <a:t>/ Gender </a:t>
            </a:r>
            <a:r>
              <a:rPr lang="en-US" dirty="0"/>
              <a:t>Relations</a:t>
            </a:r>
          </a:p>
          <a:p>
            <a:r>
              <a:rPr lang="en-US" dirty="0"/>
              <a:t>Religion </a:t>
            </a:r>
          </a:p>
          <a:p>
            <a:r>
              <a:rPr lang="en-US" dirty="0"/>
              <a:t>Feeling vs. Judgment</a:t>
            </a:r>
          </a:p>
          <a:p>
            <a:r>
              <a:rPr lang="en-US" dirty="0"/>
              <a:t>The Spiritual and the Supernatural</a:t>
            </a:r>
          </a:p>
          <a:p>
            <a:r>
              <a:rPr lang="en-US" dirty="0"/>
              <a:t>The Power and Influence of Home </a:t>
            </a:r>
          </a:p>
          <a:p>
            <a:r>
              <a:rPr lang="en-US" dirty="0"/>
              <a:t>Coming of Age</a:t>
            </a:r>
          </a:p>
        </p:txBody>
      </p:sp>
    </p:spTree>
    <p:extLst>
      <p:ext uri="{BB962C8B-B14F-4D97-AF65-F5344CB8AC3E}">
        <p14:creationId xmlns:p14="http://schemas.microsoft.com/office/powerpoint/2010/main" val="41100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you read, remember these questions and continue to develop your answers.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84582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ndara" panose="020E0502030303020204" pitchFamily="34" charset="0"/>
              </a:rPr>
              <a:t>How does Jane grow </a:t>
            </a:r>
            <a:r>
              <a:rPr lang="en-US" b="1" dirty="0">
                <a:latin typeface="Candara" panose="020E0502030303020204" pitchFamily="34" charset="0"/>
              </a:rPr>
              <a:t>and </a:t>
            </a:r>
            <a:r>
              <a:rPr lang="en-US" b="1" dirty="0" smtClean="0">
                <a:latin typeface="Candara" panose="020E0502030303020204" pitchFamily="34" charset="0"/>
              </a:rPr>
              <a:t>develop </a:t>
            </a:r>
            <a:r>
              <a:rPr lang="en-US" b="1" dirty="0">
                <a:latin typeface="Candara" panose="020E0502030303020204" pitchFamily="34" charset="0"/>
              </a:rPr>
              <a:t>as characters are introduced into and separated from her and her </a:t>
            </a:r>
            <a:r>
              <a:rPr lang="en-US" b="1" dirty="0" smtClean="0">
                <a:latin typeface="Candara" panose="020E0502030303020204" pitchFamily="34" charset="0"/>
              </a:rPr>
              <a:t>life?</a:t>
            </a:r>
          </a:p>
          <a:p>
            <a:pPr marL="0" indent="0">
              <a:buNone/>
            </a:pPr>
            <a:endParaRPr lang="en-US" b="1" dirty="0" smtClean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ndara" panose="020E0502030303020204" pitchFamily="34" charset="0"/>
              </a:rPr>
              <a:t>How </a:t>
            </a:r>
            <a:r>
              <a:rPr lang="en-US" b="1" dirty="0">
                <a:latin typeface="Candara" panose="020E0502030303020204" pitchFamily="34" charset="0"/>
              </a:rPr>
              <a:t>does the presence and absence of these characters represent significant moments in Jane’s transformation?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2590800"/>
            <a:ext cx="6781800" cy="37338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bg2">
                    <a:lumMod val="25000"/>
                  </a:schemeClr>
                </a:solidFill>
              </a:rPr>
              <a:t>Jane Eyre is an orphan in 19</a:t>
            </a:r>
            <a:r>
              <a:rPr lang="en-US" altLang="en-US" b="1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altLang="en-US" b="1" dirty="0" smtClean="0">
                <a:solidFill>
                  <a:schemeClr val="bg2">
                    <a:lumMod val="25000"/>
                  </a:schemeClr>
                </a:solidFill>
              </a:rPr>
              <a:t> c. England. </a:t>
            </a:r>
            <a:r>
              <a:rPr lang="en-US" altLang="en-US" sz="1600" b="1" dirty="0" smtClean="0">
                <a:solidFill>
                  <a:schemeClr val="bg2">
                    <a:lumMod val="25000"/>
                  </a:schemeClr>
                </a:solidFill>
              </a:rPr>
              <a:t>(1800s)</a:t>
            </a:r>
          </a:p>
          <a:p>
            <a:r>
              <a:rPr lang="en-US" altLang="en-US" b="1" dirty="0" smtClean="0">
                <a:solidFill>
                  <a:schemeClr val="bg2">
                    <a:lumMod val="25000"/>
                  </a:schemeClr>
                </a:solidFill>
              </a:rPr>
              <a:t>Her aunt has agreed to raise her but treats her badly:</a:t>
            </a:r>
          </a:p>
          <a:p>
            <a:pPr lvl="1"/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</a:rPr>
              <a:t>She allows Jane’s cousin to bully her</a:t>
            </a:r>
          </a:p>
          <a:p>
            <a:pPr lvl="1"/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</a:rPr>
              <a:t>nd punishes Jane harshly,</a:t>
            </a:r>
          </a:p>
          <a:p>
            <a:pPr lvl="1"/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</a:rPr>
              <a:t>y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</a:rPr>
              <a:t>et she expects Jane to be thankful.</a:t>
            </a:r>
          </a:p>
          <a:p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986213"/>
            <a:ext cx="24018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yeticket.com/wp/wp-content/uploads/Mrs.-Reed-Golden-Globe-Award-winner-Sally-Hawkins-portrays-Jane-Eyres-cruel-au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642610"/>
            <a:ext cx="48768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the story begins . .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08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8893"/>
            <a:ext cx="6477000" cy="40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r>
              <a:rPr lang="en-US" alt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When Jane tries to stand up for herself, her aunt is furious.</a:t>
            </a:r>
          </a:p>
          <a:p>
            <a:r>
              <a:rPr lang="en-US" alt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She calls Jane an ungrateful child and sends her away to boarding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Blue Highway" panose="02010603020202020303" pitchFamily="2" charset="0"/>
              </a:rPr>
              <a:t>              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6653"/>
            <a:ext cx="8229600" cy="381951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Calisto MT" panose="02040603050505030304" pitchFamily="18" charset="0"/>
              </a:rPr>
              <a:t>The </a:t>
            </a:r>
            <a:r>
              <a:rPr lang="en-US" b="1" dirty="0">
                <a:latin typeface="Calisto MT" panose="02040603050505030304" pitchFamily="18" charset="0"/>
              </a:rPr>
              <a:t>girls sleep </a:t>
            </a:r>
            <a:r>
              <a:rPr lang="en-US" b="1" i="1" dirty="0">
                <a:latin typeface="Calisto MT" panose="02040603050505030304" pitchFamily="18" charset="0"/>
              </a:rPr>
              <a:t>two to a bed</a:t>
            </a:r>
            <a:r>
              <a:rPr lang="en-US" b="1" dirty="0">
                <a:latin typeface="Calisto MT" panose="02040603050505030304" pitchFamily="18" charset="0"/>
              </a:rPr>
              <a:t>, get </a:t>
            </a:r>
            <a:r>
              <a:rPr lang="en-US" b="1" i="1" dirty="0">
                <a:latin typeface="Calisto MT" panose="02040603050505030304" pitchFamily="18" charset="0"/>
              </a:rPr>
              <a:t>up before dawn</a:t>
            </a:r>
            <a:r>
              <a:rPr lang="en-US" b="1" dirty="0">
                <a:latin typeface="Calisto MT" panose="02040603050505030304" pitchFamily="18" charset="0"/>
              </a:rPr>
              <a:t>, </a:t>
            </a:r>
            <a:r>
              <a:rPr lang="en-US" b="1" i="1" dirty="0">
                <a:latin typeface="Calisto MT" panose="02040603050505030304" pitchFamily="18" charset="0"/>
              </a:rPr>
              <a:t>bathe in ice-cold water</a:t>
            </a:r>
            <a:r>
              <a:rPr lang="en-US" b="1" dirty="0">
                <a:latin typeface="Calisto MT" panose="02040603050505030304" pitchFamily="18" charset="0"/>
              </a:rPr>
              <a:t>, </a:t>
            </a:r>
            <a:r>
              <a:rPr lang="en-US" b="1" i="1" dirty="0">
                <a:latin typeface="Calisto MT" panose="02040603050505030304" pitchFamily="18" charset="0"/>
              </a:rPr>
              <a:t>eat burnt porridge</a:t>
            </a:r>
            <a:r>
              <a:rPr lang="en-US" b="1" dirty="0">
                <a:latin typeface="Calisto MT" panose="02040603050505030304" pitchFamily="18" charset="0"/>
              </a:rPr>
              <a:t> for breakfast, and are taught to </a:t>
            </a:r>
            <a:r>
              <a:rPr lang="en-US" b="1" i="1" dirty="0">
                <a:latin typeface="Calisto MT" panose="02040603050505030304" pitchFamily="18" charset="0"/>
              </a:rPr>
              <a:t>suffer in silence</a:t>
            </a:r>
            <a:r>
              <a:rPr lang="en-US" b="1" dirty="0">
                <a:latin typeface="Calisto MT" panose="02040603050505030304" pitchFamily="18" charset="0"/>
              </a:rPr>
              <a:t>.</a:t>
            </a:r>
          </a:p>
          <a:p>
            <a:endParaRPr lang="en-US" dirty="0">
              <a:latin typeface="Blue Highway" panose="02010603020202020303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7" y="4343400"/>
            <a:ext cx="3193141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81691"/>
            <a:ext cx="3373448" cy="257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"/>
            <a:ext cx="3124200" cy="230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6710" cy="230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3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199"/>
            <a:ext cx="8763000" cy="403860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Jane is caught between her desire to fight back and her fear of being punished—or labeled “bad” by the teachers and other girls.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Luckily, Jane meets two good </a:t>
            </a:r>
            <a:r>
              <a:rPr lang="en-US" sz="2800" b="1" dirty="0">
                <a:latin typeface="Century Gothic" panose="020B0502020202020204" pitchFamily="34" charset="0"/>
              </a:rPr>
              <a:t>friends—Miss Temple</a:t>
            </a:r>
            <a:r>
              <a:rPr lang="en-US" sz="2800" dirty="0">
                <a:latin typeface="Century Gothic" panose="020B0502020202020204" pitchFamily="34" charset="0"/>
              </a:rPr>
              <a:t>, a kind teacher at the school, and </a:t>
            </a:r>
            <a:r>
              <a:rPr lang="en-US" sz="2800" b="1" dirty="0">
                <a:latin typeface="Century Gothic" panose="020B0502020202020204" pitchFamily="34" charset="0"/>
              </a:rPr>
              <a:t>Helen Burns</a:t>
            </a:r>
            <a:r>
              <a:rPr lang="en-US" sz="2800" dirty="0">
                <a:latin typeface="Century Gothic" panose="020B0502020202020204" pitchFamily="34" charset="0"/>
              </a:rPr>
              <a:t>, an older student who teaches Jane the importance of patience and forgiveness.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0962"/>
            <a:ext cx="426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0" y="0"/>
            <a:ext cx="391684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/>
          <a:lstStyle/>
          <a:p>
            <a:pPr algn="l"/>
            <a:r>
              <a:rPr lang="en-US" altLang="en-US" dirty="0"/>
              <a:t>Children like </a:t>
            </a:r>
            <a:r>
              <a:rPr lang="en-US" altLang="en-US" dirty="0" smtClean="0"/>
              <a:t>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533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You were expected to be </a:t>
            </a:r>
            <a:r>
              <a:rPr lang="en-US" sz="2800" dirty="0">
                <a:latin typeface="Berlin Sans FB Demi" panose="020E0802020502020306" pitchFamily="34" charset="0"/>
              </a:rPr>
              <a:t>100%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 obedient </a:t>
            </a:r>
            <a:r>
              <a:rPr lang="en-US" sz="2800" dirty="0"/>
              <a:t>at ALL times</a:t>
            </a:r>
          </a:p>
          <a:p>
            <a:pPr>
              <a:defRPr/>
            </a:pPr>
            <a:r>
              <a:rPr lang="en-US" sz="2800" b="1" dirty="0"/>
              <a:t>What kept you in line</a:t>
            </a:r>
            <a:r>
              <a:rPr lang="en-US" sz="2800" dirty="0"/>
              <a:t>: </a:t>
            </a:r>
          </a:p>
          <a:p>
            <a:pPr lvl="1">
              <a:defRPr/>
            </a:pPr>
            <a:r>
              <a:rPr lang="en-US" dirty="0"/>
              <a:t>Beatings or solitary confinement</a:t>
            </a:r>
          </a:p>
          <a:p>
            <a:pPr lvl="1">
              <a:defRPr/>
            </a:pPr>
            <a:r>
              <a:rPr lang="en-US" dirty="0"/>
              <a:t>Imposing self-discipline or severe punishment in this world, and a threat of terrible penalties in the world to come </a:t>
            </a:r>
            <a:r>
              <a:rPr lang="en-US" sz="2400" dirty="0"/>
              <a:t>(the Ten Commandments were often quoted)</a:t>
            </a:r>
          </a:p>
          <a:p>
            <a:pPr>
              <a:defRPr/>
            </a:pPr>
            <a:r>
              <a:rPr lang="en-US" sz="2800" b="1" dirty="0"/>
              <a:t>Education</a:t>
            </a:r>
            <a:r>
              <a:rPr lang="en-US" sz="2800" dirty="0"/>
              <a:t>: Children were either educated at home by a governess or sent away to school where the treatment was often cruel. </a:t>
            </a:r>
          </a:p>
        </p:txBody>
      </p:sp>
    </p:spTree>
    <p:extLst>
      <p:ext uri="{BB962C8B-B14F-4D97-AF65-F5344CB8AC3E}">
        <p14:creationId xmlns:p14="http://schemas.microsoft.com/office/powerpoint/2010/main" val="3208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87813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Jane Eyre is thought to be highly autobiographical.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5181600" cy="52578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Brontë</a:t>
            </a:r>
            <a:r>
              <a:rPr lang="en-US" sz="3600" dirty="0" smtClean="0"/>
              <a:t> </a:t>
            </a:r>
            <a:r>
              <a:rPr lang="en-US" sz="3600" dirty="0"/>
              <a:t>included many events in the novel that paralleled </a:t>
            </a:r>
            <a:r>
              <a:rPr lang="en-US" sz="3600" dirty="0" smtClean="0"/>
              <a:t>her own </a:t>
            </a:r>
            <a:r>
              <a:rPr lang="en-US" sz="3600" dirty="0"/>
              <a:t>life. </a:t>
            </a:r>
            <a:endParaRPr lang="en-US" sz="3600" dirty="0" smtClean="0"/>
          </a:p>
          <a:p>
            <a:r>
              <a:rPr lang="en-US" altLang="en-US" sz="3600" dirty="0" smtClean="0"/>
              <a:t>She used </a:t>
            </a:r>
            <a:r>
              <a:rPr lang="en-US" altLang="en-US" sz="3600" dirty="0"/>
              <a:t>a </a:t>
            </a:r>
            <a:r>
              <a:rPr lang="en-US" altLang="en-US" sz="3600" b="1" i="1" dirty="0"/>
              <a:t>masculine pen name</a:t>
            </a:r>
            <a:r>
              <a:rPr lang="en-US" altLang="en-US" sz="3600" dirty="0"/>
              <a:t> because women writers were not taken seriously at that time in Victorian England</a:t>
            </a:r>
            <a:r>
              <a:rPr lang="en-US" altLang="en-US" sz="3600" dirty="0" smtClean="0"/>
              <a:t>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943600" cy="5638800"/>
          </a:xfrm>
        </p:spPr>
        <p:txBody>
          <a:bodyPr/>
          <a:lstStyle/>
          <a:p>
            <a:r>
              <a:rPr lang="en-US" altLang="en-US" b="1" dirty="0">
                <a:latin typeface="Perpetua" panose="02020502060401020303" pitchFamily="18" charset="0"/>
              </a:rPr>
              <a:t>All events are told in the past from Jane’s point of view</a:t>
            </a:r>
            <a:r>
              <a:rPr lang="en-US" altLang="en-US" b="1" dirty="0" smtClean="0">
                <a:latin typeface="Perpetua" panose="02020502060401020303" pitchFamily="18" charset="0"/>
              </a:rPr>
              <a:t>.</a:t>
            </a:r>
          </a:p>
          <a:p>
            <a:endParaRPr lang="en-US" altLang="en-US" sz="1000" b="1" dirty="0" smtClean="0">
              <a:latin typeface="Perpetua" panose="02020502060401020303" pitchFamily="18" charset="0"/>
            </a:endParaRPr>
          </a:p>
          <a:p>
            <a:endParaRPr lang="en-US" altLang="en-US" b="1" dirty="0">
              <a:latin typeface="Perpetua" panose="02020502060401020303" pitchFamily="18" charset="0"/>
            </a:endParaRPr>
          </a:p>
          <a:p>
            <a:r>
              <a:rPr lang="en-US" altLang="en-US" b="1" dirty="0">
                <a:latin typeface="Perpetua" panose="02020502060401020303" pitchFamily="18" charset="0"/>
              </a:rPr>
              <a:t>The setting is early 19</a:t>
            </a:r>
            <a:r>
              <a:rPr lang="en-US" altLang="en-US" b="1" baseline="30000" dirty="0">
                <a:latin typeface="Perpetua" panose="02020502060401020303" pitchFamily="18" charset="0"/>
              </a:rPr>
              <a:t>th</a:t>
            </a:r>
            <a:r>
              <a:rPr lang="en-US" altLang="en-US" b="1" dirty="0">
                <a:latin typeface="Perpetua" panose="02020502060401020303" pitchFamily="18" charset="0"/>
              </a:rPr>
              <a:t> Century England</a:t>
            </a:r>
            <a:r>
              <a:rPr lang="en-US" altLang="en-US" b="1" dirty="0" smtClean="0">
                <a:latin typeface="Perpetua" panose="02020502060401020303" pitchFamily="18" charset="0"/>
              </a:rPr>
              <a:t>.</a:t>
            </a:r>
          </a:p>
          <a:p>
            <a:endParaRPr lang="en-US" altLang="en-US" sz="1000" b="1" dirty="0" smtClean="0">
              <a:latin typeface="Perpetua" panose="02020502060401020303" pitchFamily="18" charset="0"/>
            </a:endParaRPr>
          </a:p>
          <a:p>
            <a:endParaRPr lang="en-US" altLang="en-US" b="1" dirty="0">
              <a:latin typeface="Perpetua" panose="02020502060401020303" pitchFamily="18" charset="0"/>
            </a:endParaRPr>
          </a:p>
          <a:p>
            <a:r>
              <a:rPr lang="en-US" altLang="en-US" b="1" i="1" dirty="0">
                <a:latin typeface="Perpetua" panose="02020502060401020303" pitchFamily="18" charset="0"/>
              </a:rPr>
              <a:t>Jane Eyre</a:t>
            </a:r>
            <a:r>
              <a:rPr lang="en-US" altLang="en-US" b="1" dirty="0">
                <a:latin typeface="Perpetua" panose="02020502060401020303" pitchFamily="18" charset="0"/>
              </a:rPr>
              <a:t> is classified as both a Gothic and a Romantic novel.</a:t>
            </a:r>
            <a:endParaRPr lang="en-US" altLang="en-US" b="1" i="1" dirty="0">
              <a:latin typeface="Perpetua" panose="02020502060401020303" pitchFamily="18" charset="0"/>
            </a:endParaRPr>
          </a:p>
          <a:p>
            <a:endParaRPr lang="en-US" b="1" dirty="0">
              <a:latin typeface="Perpetua" panose="02020502060401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2" y="1447800"/>
            <a:ext cx="23812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why is </a:t>
            </a:r>
            <a:r>
              <a:rPr lang="en-US" i="1" dirty="0" smtClean="0"/>
              <a:t>Jane Eyre </a:t>
            </a:r>
            <a:r>
              <a:rPr lang="en-US" dirty="0" smtClean="0"/>
              <a:t>considered a </a:t>
            </a:r>
            <a:r>
              <a:rPr lang="en-US" b="1" dirty="0" smtClean="0"/>
              <a:t>groundbreaking novel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lvl="1">
              <a:lnSpc>
                <a:spcPct val="65000"/>
              </a:lnSpc>
              <a:buFont typeface="Wingdings" panose="05000000000000000000" pitchFamily="2" charset="2"/>
              <a:buChar char="ü"/>
            </a:pPr>
            <a:r>
              <a:rPr lang="en-US" altLang="en-US" sz="3200" dirty="0">
                <a:latin typeface="Maiandra GD" panose="020E0502030308020204" pitchFamily="34" charset="0"/>
              </a:rPr>
              <a:t>The heroine is small, plain, &amp; poor</a:t>
            </a:r>
          </a:p>
          <a:p>
            <a:pPr lvl="1">
              <a:lnSpc>
                <a:spcPct val="65000"/>
              </a:lnSpc>
              <a:buClr>
                <a:schemeClr val="hlink"/>
              </a:buClr>
            </a:pPr>
            <a:endParaRPr lang="en-US" altLang="en-US" sz="3200" dirty="0">
              <a:latin typeface="Maiandra GD" panose="020E0502030308020204" pitchFamily="34" charset="0"/>
            </a:endParaRPr>
          </a:p>
          <a:p>
            <a:pPr lvl="1">
              <a:lnSpc>
                <a:spcPct val="65000"/>
              </a:lnSpc>
              <a:buFont typeface="Wingdings" panose="05000000000000000000" pitchFamily="2" charset="2"/>
              <a:buChar char="ü"/>
            </a:pPr>
            <a:r>
              <a:rPr lang="en-US" altLang="en-US" sz="3200" dirty="0">
                <a:latin typeface="Maiandra GD" panose="020E0502030308020204" pitchFamily="34" charset="0"/>
              </a:rPr>
              <a:t>The heroine is the first female character to claim the right to feel strongly about her emotions and act on her convictions</a:t>
            </a:r>
          </a:p>
          <a:p>
            <a:pPr lvl="1">
              <a:lnSpc>
                <a:spcPct val="65000"/>
              </a:lnSpc>
              <a:buClr>
                <a:schemeClr val="hlink"/>
              </a:buClr>
            </a:pPr>
            <a:endParaRPr lang="en-US" altLang="en-US" sz="3200" dirty="0">
              <a:latin typeface="Maiandra GD" panose="020E0502030308020204" pitchFamily="34" charset="0"/>
            </a:endParaRPr>
          </a:p>
          <a:p>
            <a:pPr lvl="1">
              <a:lnSpc>
                <a:spcPct val="65000"/>
              </a:lnSpc>
              <a:buFont typeface="Wingdings" panose="05000000000000000000" pitchFamily="2" charset="2"/>
              <a:buChar char="ü"/>
            </a:pPr>
            <a:r>
              <a:rPr lang="en-US" altLang="en-US" sz="3200" dirty="0">
                <a:latin typeface="Maiandra GD" panose="020E0502030308020204" pitchFamily="34" charset="0"/>
              </a:rPr>
              <a:t>This romantic ground had previously been reserved for </a:t>
            </a:r>
            <a:r>
              <a:rPr lang="en-US" altLang="en-US" sz="3200" dirty="0" smtClean="0">
                <a:latin typeface="Maiandra GD" panose="020E0502030308020204" pitchFamily="34" charset="0"/>
              </a:rPr>
              <a:t>males.</a:t>
            </a:r>
            <a:endParaRPr lang="en-US" altLang="en-US" sz="3200" dirty="0">
              <a:latin typeface="Maiandra GD" panose="020E0502030308020204" pitchFamily="34" charset="0"/>
            </a:endParaRPr>
          </a:p>
          <a:p>
            <a:pPr lvl="1">
              <a:lnSpc>
                <a:spcPct val="65000"/>
              </a:lnSpc>
              <a:buClr>
                <a:schemeClr val="hlink"/>
              </a:buClr>
            </a:pPr>
            <a:endParaRPr lang="en-US" altLang="en-US" sz="3200" dirty="0">
              <a:latin typeface="Maiandra GD" panose="020E0502030308020204" pitchFamily="34" charset="0"/>
            </a:endParaRPr>
          </a:p>
          <a:p>
            <a:pPr lvl="1">
              <a:lnSpc>
                <a:spcPct val="65000"/>
              </a:lnSpc>
              <a:buFont typeface="Wingdings" panose="05000000000000000000" pitchFamily="2" charset="2"/>
              <a:buChar char="ü"/>
            </a:pPr>
            <a:r>
              <a:rPr lang="en-US" altLang="en-US" sz="3200" dirty="0">
                <a:latin typeface="Maiandra GD" panose="020E0502030308020204" pitchFamily="34" charset="0"/>
              </a:rPr>
              <a:t>Such a psychologically complex heroine had never </a:t>
            </a:r>
            <a:r>
              <a:rPr lang="en-US" altLang="en-US" sz="3200" dirty="0" smtClean="0">
                <a:latin typeface="Maiandra GD" panose="020E0502030308020204" pitchFamily="34" charset="0"/>
              </a:rPr>
              <a:t>before been created.</a:t>
            </a:r>
            <a:endParaRPr lang="en-US" altLang="en-US" sz="3200" dirty="0">
              <a:latin typeface="Maiandra GD" panose="020E0502030308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625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Introduction to Jane Eyre  by Charlotte Bronte</vt:lpstr>
      <vt:lpstr>PowerPoint Presentation</vt:lpstr>
      <vt:lpstr>PowerPoint Presentation</vt:lpstr>
      <vt:lpstr>                    </vt:lpstr>
      <vt:lpstr>PowerPoint Presentation</vt:lpstr>
      <vt:lpstr>Children like you…</vt:lpstr>
      <vt:lpstr>Jane Eyre is thought to be highly autobiographical.</vt:lpstr>
      <vt:lpstr>PowerPoint Presentation</vt:lpstr>
      <vt:lpstr>So why is Jane Eyre considered a groundbreaking novel?</vt:lpstr>
      <vt:lpstr>PowerPoint Presentation</vt:lpstr>
      <vt:lpstr>Jane Eyre is also a Bildungsroman</vt:lpstr>
      <vt:lpstr>And, Jane Eyre is also a Gothic Novel because it features:</vt:lpstr>
      <vt:lpstr>Important Ideas Explored in Jane Eyre ~</vt:lpstr>
      <vt:lpstr>As you read, remember these questions and continue to develop your answers.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</dc:creator>
  <cp:lastModifiedBy>Simpson, Brandon</cp:lastModifiedBy>
  <cp:revision>40</cp:revision>
  <dcterms:created xsi:type="dcterms:W3CDTF">2014-11-21T01:05:22Z</dcterms:created>
  <dcterms:modified xsi:type="dcterms:W3CDTF">2017-02-07T18:09:22Z</dcterms:modified>
</cp:coreProperties>
</file>