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1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1023" units="in"/>
          <inkml:channel name="T" type="integer" max="2.14748E9" units="dev"/>
        </inkml:traceFormat>
        <inkml:channelProperties>
          <inkml:channelProperty channel="X" name="resolution" value="2109.91626" units="1/in"/>
          <inkml:channelProperty channel="Y" name="resolution" value="1336.88293" units="1/in"/>
          <inkml:channelProperty channel="F" name="resolution" value="41.73806" units="1/in"/>
          <inkml:channelProperty channel="T" name="resolution" value="1" units="1/dev"/>
        </inkml:channelProperties>
      </inkml:inkSource>
      <inkml:timestamp xml:id="ts0" timeString="2018-01-02T15:17:33.080"/>
    </inkml:context>
    <inkml:brush xml:id="br0">
      <inkml:brushProperty name="width" value="0.05292" units="cm"/>
      <inkml:brushProperty name="height" value="0.05292" units="cm"/>
      <inkml:brushProperty name="color" value="#FF0000"/>
    </inkml:brush>
  </inkml:definitions>
  <inkml:trace contextRef="#ctx0" brushRef="#br0">1860 4763 512 0,'-25'0'0'0,"0"0"0"16,25 0 0-16,-50 24 0 15,1 1 0-15,24 25 0 16,-25-1 0 0,2 1 0-16,22-1 0 15,-24 26 0-15,26-1 0 16,-26 0 0-16,25 27 0 15,0-28 0-15,0 26 0 16,25-24 0 0,-24-1 0-16,24 0 0 15,0 1 0 1,0-1 0-16,24 1 0 15,1-1 0-15,0-24 0 16,50 0 0-16,-51-1 0 16,26 1 0-1,24-26 0-15,-24-24 0 16,24 25 0-16,1-25 0 15,-26-25 0-15,25 25 0 16,1-24 0 0,-25-26 0-16,50 26 0 15,-52-27 0-15,2 3 0 16,25-2 0-1,-26 0 0-15,-24 0 0 16,25-25 0-16,-50 26 0 16,25-1 0-1,-25-24 0-15,24 24 0 16,0-24 0-16,-48 25 0 15,24-26 0 1,-24 26 0-16,24-26 0 16,-25 1 0-16,0 24 0 15,-25-24 0 1,26 24 0-16,-26-24 0 15,25 24 0-15,0 1 0 16,-25 23 0-16,2-23 0 16,-3 25 0-16,2-2 0 15,-1 26 0 1,1 0 0-16,-1 0 0 15,0 26 0-15,26-26 0 16</inkml:trace>
  <inkml:trace contextRef="#ctx0" brushRef="#br0" timeOffset="2199.2199">1463 7565 512 0,'25'0'0'0,"-50"0"0"16,25 0 0-16,0 25 0 16,-25 0 0-16,0 0 0 15,-25 24 0 1,2 1 0-16,-3-1 0 78,2 26 0-78,24-1 0 0,-25 0 0 0,25 1 0 0,1 24 0 0,24-24 0 0,0 23 0 0,24 2 0 0,1-26 0 312,25 26 0-16,148 99 0 1,-123-150 0-219,-1-25 0-78,25 2 0 0,25-26 0 15,-24 0 0-15,-2-26 0 0,2 2 0 0,-26-25 0 0,1-1 0 0,-25-24 0 0,-1-1 0 0,-24 0 0 0,0-24 0 0,-25-1 0 0,-25 2 0 0,0-2 0 0,0 1 0 0,-25 24 0 0,-24-24 0 0,0 25 0 0,-1 0 0 0,1-1 0 0,-25 26 0 0,0-1 0 0,24 25 0 0,2 0 0 0,-3 25 0 0,27 0 0 0,24 25 0 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934963C-D596-496D-9233-2D7DB2AD66D6}" type="datetimeFigureOut">
              <a:rPr lang="en-US" smtClean="0"/>
              <a:t>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84ECD8-43F5-45F9-97BE-A66610FF44F2}" type="slidenum">
              <a:rPr lang="en-US" smtClean="0"/>
              <a:t>‹#›</a:t>
            </a:fld>
            <a:endParaRPr lang="en-US"/>
          </a:p>
        </p:txBody>
      </p:sp>
    </p:spTree>
    <p:extLst>
      <p:ext uri="{BB962C8B-B14F-4D97-AF65-F5344CB8AC3E}">
        <p14:creationId xmlns:p14="http://schemas.microsoft.com/office/powerpoint/2010/main" val="2711804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34963C-D596-496D-9233-2D7DB2AD66D6}" type="datetimeFigureOut">
              <a:rPr lang="en-US" smtClean="0"/>
              <a:t>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84ECD8-43F5-45F9-97BE-A66610FF44F2}" type="slidenum">
              <a:rPr lang="en-US" smtClean="0"/>
              <a:t>‹#›</a:t>
            </a:fld>
            <a:endParaRPr lang="en-US"/>
          </a:p>
        </p:txBody>
      </p:sp>
    </p:spTree>
    <p:extLst>
      <p:ext uri="{BB962C8B-B14F-4D97-AF65-F5344CB8AC3E}">
        <p14:creationId xmlns:p14="http://schemas.microsoft.com/office/powerpoint/2010/main" val="1423036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34963C-D596-496D-9233-2D7DB2AD66D6}" type="datetimeFigureOut">
              <a:rPr lang="en-US" smtClean="0"/>
              <a:t>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84ECD8-43F5-45F9-97BE-A66610FF44F2}" type="slidenum">
              <a:rPr lang="en-US" smtClean="0"/>
              <a:t>‹#›</a:t>
            </a:fld>
            <a:endParaRPr lang="en-US"/>
          </a:p>
        </p:txBody>
      </p:sp>
    </p:spTree>
    <p:extLst>
      <p:ext uri="{BB962C8B-B14F-4D97-AF65-F5344CB8AC3E}">
        <p14:creationId xmlns:p14="http://schemas.microsoft.com/office/powerpoint/2010/main" val="281784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34963C-D596-496D-9233-2D7DB2AD66D6}" type="datetimeFigureOut">
              <a:rPr lang="en-US" smtClean="0"/>
              <a:t>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84ECD8-43F5-45F9-97BE-A66610FF44F2}" type="slidenum">
              <a:rPr lang="en-US" smtClean="0"/>
              <a:t>‹#›</a:t>
            </a:fld>
            <a:endParaRPr lang="en-US"/>
          </a:p>
        </p:txBody>
      </p:sp>
    </p:spTree>
    <p:extLst>
      <p:ext uri="{BB962C8B-B14F-4D97-AF65-F5344CB8AC3E}">
        <p14:creationId xmlns:p14="http://schemas.microsoft.com/office/powerpoint/2010/main" val="4007089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34963C-D596-496D-9233-2D7DB2AD66D6}" type="datetimeFigureOut">
              <a:rPr lang="en-US" smtClean="0"/>
              <a:t>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84ECD8-43F5-45F9-97BE-A66610FF44F2}" type="slidenum">
              <a:rPr lang="en-US" smtClean="0"/>
              <a:t>‹#›</a:t>
            </a:fld>
            <a:endParaRPr lang="en-US"/>
          </a:p>
        </p:txBody>
      </p:sp>
    </p:spTree>
    <p:extLst>
      <p:ext uri="{BB962C8B-B14F-4D97-AF65-F5344CB8AC3E}">
        <p14:creationId xmlns:p14="http://schemas.microsoft.com/office/powerpoint/2010/main" val="3160089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934963C-D596-496D-9233-2D7DB2AD66D6}" type="datetimeFigureOut">
              <a:rPr lang="en-US" smtClean="0"/>
              <a:t>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84ECD8-43F5-45F9-97BE-A66610FF44F2}" type="slidenum">
              <a:rPr lang="en-US" smtClean="0"/>
              <a:t>‹#›</a:t>
            </a:fld>
            <a:endParaRPr lang="en-US"/>
          </a:p>
        </p:txBody>
      </p:sp>
    </p:spTree>
    <p:extLst>
      <p:ext uri="{BB962C8B-B14F-4D97-AF65-F5344CB8AC3E}">
        <p14:creationId xmlns:p14="http://schemas.microsoft.com/office/powerpoint/2010/main" val="1160049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934963C-D596-496D-9233-2D7DB2AD66D6}" type="datetimeFigureOut">
              <a:rPr lang="en-US" smtClean="0"/>
              <a:t>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84ECD8-43F5-45F9-97BE-A66610FF44F2}" type="slidenum">
              <a:rPr lang="en-US" smtClean="0"/>
              <a:t>‹#›</a:t>
            </a:fld>
            <a:endParaRPr lang="en-US"/>
          </a:p>
        </p:txBody>
      </p:sp>
    </p:spTree>
    <p:extLst>
      <p:ext uri="{BB962C8B-B14F-4D97-AF65-F5344CB8AC3E}">
        <p14:creationId xmlns:p14="http://schemas.microsoft.com/office/powerpoint/2010/main" val="3670787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934963C-D596-496D-9233-2D7DB2AD66D6}" type="datetimeFigureOut">
              <a:rPr lang="en-US" smtClean="0"/>
              <a:t>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84ECD8-43F5-45F9-97BE-A66610FF44F2}" type="slidenum">
              <a:rPr lang="en-US" smtClean="0"/>
              <a:t>‹#›</a:t>
            </a:fld>
            <a:endParaRPr lang="en-US"/>
          </a:p>
        </p:txBody>
      </p:sp>
    </p:spTree>
    <p:extLst>
      <p:ext uri="{BB962C8B-B14F-4D97-AF65-F5344CB8AC3E}">
        <p14:creationId xmlns:p14="http://schemas.microsoft.com/office/powerpoint/2010/main" val="2582069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34963C-D596-496D-9233-2D7DB2AD66D6}" type="datetimeFigureOut">
              <a:rPr lang="en-US" smtClean="0"/>
              <a:t>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84ECD8-43F5-45F9-97BE-A66610FF44F2}" type="slidenum">
              <a:rPr lang="en-US" smtClean="0"/>
              <a:t>‹#›</a:t>
            </a:fld>
            <a:endParaRPr lang="en-US"/>
          </a:p>
        </p:txBody>
      </p:sp>
    </p:spTree>
    <p:extLst>
      <p:ext uri="{BB962C8B-B14F-4D97-AF65-F5344CB8AC3E}">
        <p14:creationId xmlns:p14="http://schemas.microsoft.com/office/powerpoint/2010/main" val="3129453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34963C-D596-496D-9233-2D7DB2AD66D6}" type="datetimeFigureOut">
              <a:rPr lang="en-US" smtClean="0"/>
              <a:t>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84ECD8-43F5-45F9-97BE-A66610FF44F2}" type="slidenum">
              <a:rPr lang="en-US" smtClean="0"/>
              <a:t>‹#›</a:t>
            </a:fld>
            <a:endParaRPr lang="en-US"/>
          </a:p>
        </p:txBody>
      </p:sp>
    </p:spTree>
    <p:extLst>
      <p:ext uri="{BB962C8B-B14F-4D97-AF65-F5344CB8AC3E}">
        <p14:creationId xmlns:p14="http://schemas.microsoft.com/office/powerpoint/2010/main" val="863873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34963C-D596-496D-9233-2D7DB2AD66D6}" type="datetimeFigureOut">
              <a:rPr lang="en-US" smtClean="0"/>
              <a:t>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84ECD8-43F5-45F9-97BE-A66610FF44F2}" type="slidenum">
              <a:rPr lang="en-US" smtClean="0"/>
              <a:t>‹#›</a:t>
            </a:fld>
            <a:endParaRPr lang="en-US"/>
          </a:p>
        </p:txBody>
      </p:sp>
    </p:spTree>
    <p:extLst>
      <p:ext uri="{BB962C8B-B14F-4D97-AF65-F5344CB8AC3E}">
        <p14:creationId xmlns:p14="http://schemas.microsoft.com/office/powerpoint/2010/main" val="3794126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34963C-D596-496D-9233-2D7DB2AD66D6}" type="datetimeFigureOut">
              <a:rPr lang="en-US" smtClean="0"/>
              <a:t>1/2/2018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84ECD8-43F5-45F9-97BE-A66610FF44F2}" type="slidenum">
              <a:rPr lang="en-US" smtClean="0"/>
              <a:t>‹#›</a:t>
            </a:fld>
            <a:endParaRPr lang="en-US"/>
          </a:p>
        </p:txBody>
      </p:sp>
    </p:spTree>
    <p:extLst>
      <p:ext uri="{BB962C8B-B14F-4D97-AF65-F5344CB8AC3E}">
        <p14:creationId xmlns:p14="http://schemas.microsoft.com/office/powerpoint/2010/main" val="39398468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bg1"/>
                </a:solidFill>
              </a:rPr>
              <a:t>Thesis Statements, Piece by Piece</a:t>
            </a:r>
            <a:endParaRPr lang="en-US" dirty="0">
              <a:solidFill>
                <a:schemeClr val="bg1"/>
              </a:solidFill>
            </a:endParaRPr>
          </a:p>
        </p:txBody>
      </p:sp>
      <p:sp>
        <p:nvSpPr>
          <p:cNvPr id="3" name="Subtitle 2"/>
          <p:cNvSpPr>
            <a:spLocks noGrp="1"/>
          </p:cNvSpPr>
          <p:nvPr>
            <p:ph type="subTitle" idx="1"/>
          </p:nvPr>
        </p:nvSpPr>
        <p:spPr/>
        <p:txBody>
          <a:bodyPr/>
          <a:lstStyle/>
          <a:p>
            <a:r>
              <a:rPr lang="en-US" dirty="0" smtClean="0">
                <a:solidFill>
                  <a:schemeClr val="bg1"/>
                </a:solidFill>
              </a:rPr>
              <a:t>By Brandon Simpson</a:t>
            </a:r>
            <a:endParaRPr lang="en-US" dirty="0">
              <a:solidFill>
                <a:schemeClr val="bg1"/>
              </a:solidFill>
            </a:endParaRPr>
          </a:p>
        </p:txBody>
      </p:sp>
    </p:spTree>
    <p:extLst>
      <p:ext uri="{BB962C8B-B14F-4D97-AF65-F5344CB8AC3E}">
        <p14:creationId xmlns:p14="http://schemas.microsoft.com/office/powerpoint/2010/main" val="34853330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Find the Parts</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solidFill>
                  <a:schemeClr val="bg1"/>
                </a:solidFill>
              </a:rPr>
              <a:t>While some people may find the prospect of corporate sponsorship disheartening, it is, perhaps, a necessary evil that generates much-needed funding for school sports, field trips, and other extracurricular activities that serve to enhance the school environment.</a:t>
            </a:r>
            <a:endParaRPr lang="en-US" dirty="0">
              <a:solidFill>
                <a:schemeClr val="bg1"/>
              </a:solidFill>
            </a:endParaRPr>
          </a:p>
        </p:txBody>
      </p:sp>
    </p:spTree>
    <p:extLst>
      <p:ext uri="{BB962C8B-B14F-4D97-AF65-F5344CB8AC3E}">
        <p14:creationId xmlns:p14="http://schemas.microsoft.com/office/powerpoint/2010/main" val="16577553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Thesis Statement Parts</a:t>
            </a:r>
            <a:endParaRPr lang="en-US" dirty="0">
              <a:solidFill>
                <a:schemeClr val="bg1"/>
              </a:solidFill>
            </a:endParaRPr>
          </a:p>
        </p:txBody>
      </p:sp>
      <p:sp>
        <p:nvSpPr>
          <p:cNvPr id="3" name="Content Placeholder 2"/>
          <p:cNvSpPr>
            <a:spLocks noGrp="1"/>
          </p:cNvSpPr>
          <p:nvPr>
            <p:ph idx="1"/>
          </p:nvPr>
        </p:nvSpPr>
        <p:spPr/>
        <p:txBody>
          <a:bodyPr>
            <a:normAutofit lnSpcReduction="10000"/>
          </a:bodyPr>
          <a:lstStyle/>
          <a:p>
            <a:r>
              <a:rPr lang="en-US" dirty="0" smtClean="0">
                <a:solidFill>
                  <a:schemeClr val="bg1"/>
                </a:solidFill>
              </a:rPr>
              <a:t>Topic: Corporate sponsorship in schools</a:t>
            </a:r>
          </a:p>
          <a:p>
            <a:r>
              <a:rPr lang="en-US" dirty="0" smtClean="0">
                <a:solidFill>
                  <a:schemeClr val="bg1"/>
                </a:solidFill>
              </a:rPr>
              <a:t>Claim: it is a “necessary evil” that generates money </a:t>
            </a:r>
          </a:p>
          <a:p>
            <a:r>
              <a:rPr lang="en-US" dirty="0" smtClean="0">
                <a:solidFill>
                  <a:schemeClr val="bg1"/>
                </a:solidFill>
              </a:rPr>
              <a:t>Directions: school sports, field trips, other extracurricular activities</a:t>
            </a:r>
          </a:p>
          <a:p>
            <a:r>
              <a:rPr lang="en-US" dirty="0" smtClean="0">
                <a:solidFill>
                  <a:schemeClr val="bg1"/>
                </a:solidFill>
              </a:rPr>
              <a:t>Qualifier: some people may find corporate sponsorship “disheartening”</a:t>
            </a:r>
          </a:p>
          <a:p>
            <a:r>
              <a:rPr lang="en-US" dirty="0" smtClean="0">
                <a:solidFill>
                  <a:schemeClr val="bg1"/>
                </a:solidFill>
              </a:rPr>
              <a:t>Universal idea: enhancement of the school environment</a:t>
            </a:r>
            <a:endParaRPr lang="en-US" dirty="0">
              <a:solidFill>
                <a:schemeClr val="bg1"/>
              </a:solidFill>
            </a:endParaRPr>
          </a:p>
        </p:txBody>
      </p:sp>
    </p:spTree>
    <p:extLst>
      <p:ext uri="{BB962C8B-B14F-4D97-AF65-F5344CB8AC3E}">
        <p14:creationId xmlns:p14="http://schemas.microsoft.com/office/powerpoint/2010/main" val="7439935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What is a thesis statement?</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solidFill>
                  <a:schemeClr val="bg1"/>
                </a:solidFill>
              </a:rPr>
              <a:t>A thesis statement is a single sentence that conveys the main idea of an essay. It typically comes near the beginning of an essay, quite often but not always as the final sentence of the first paragraph. </a:t>
            </a:r>
          </a:p>
          <a:p>
            <a:r>
              <a:rPr lang="en-US" dirty="0" smtClean="0">
                <a:solidFill>
                  <a:schemeClr val="bg1"/>
                </a:solidFill>
              </a:rPr>
              <a:t>It is specific, succinct, and suggestive of the organization of the rest of your essay.</a:t>
            </a:r>
            <a:endParaRPr lang="en-US" dirty="0">
              <a:solidFill>
                <a:schemeClr val="bg1"/>
              </a:solidFill>
            </a:endParaRPr>
          </a:p>
        </p:txBody>
      </p:sp>
    </p:spTree>
    <p:extLst>
      <p:ext uri="{BB962C8B-B14F-4D97-AF65-F5344CB8AC3E}">
        <p14:creationId xmlns:p14="http://schemas.microsoft.com/office/powerpoint/2010/main" val="36236198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Parts of a Thesis Statement</a:t>
            </a:r>
            <a:endParaRPr lang="en-US" dirty="0">
              <a:solidFill>
                <a:schemeClr val="bg1"/>
              </a:solidFill>
            </a:endParaRPr>
          </a:p>
        </p:txBody>
      </p:sp>
      <p:sp>
        <p:nvSpPr>
          <p:cNvPr id="3" name="Content Placeholder 2"/>
          <p:cNvSpPr>
            <a:spLocks noGrp="1"/>
          </p:cNvSpPr>
          <p:nvPr>
            <p:ph idx="1"/>
          </p:nvPr>
        </p:nvSpPr>
        <p:spPr/>
        <p:txBody>
          <a:bodyPr>
            <a:normAutofit lnSpcReduction="10000"/>
          </a:bodyPr>
          <a:lstStyle/>
          <a:p>
            <a:r>
              <a:rPr lang="en-US" dirty="0" smtClean="0">
                <a:solidFill>
                  <a:schemeClr val="bg1"/>
                </a:solidFill>
              </a:rPr>
              <a:t>Topic &amp; Claim (necessary for minimal thesis statements)</a:t>
            </a:r>
          </a:p>
          <a:p>
            <a:r>
              <a:rPr lang="en-US" dirty="0" smtClean="0">
                <a:solidFill>
                  <a:schemeClr val="bg1"/>
                </a:solidFill>
              </a:rPr>
              <a:t>Directions (necessary for adequate thesis statements)</a:t>
            </a:r>
          </a:p>
          <a:p>
            <a:r>
              <a:rPr lang="en-US" dirty="0" smtClean="0">
                <a:solidFill>
                  <a:schemeClr val="bg1"/>
                </a:solidFill>
              </a:rPr>
              <a:t>Qualifier (strongly recommended when making an argument – better thesis statements will have these)</a:t>
            </a:r>
          </a:p>
          <a:p>
            <a:r>
              <a:rPr lang="en-US" dirty="0" smtClean="0">
                <a:solidFill>
                  <a:schemeClr val="bg1"/>
                </a:solidFill>
              </a:rPr>
              <a:t>Universal idea (strongly recommended – better thesis statements have these)</a:t>
            </a:r>
          </a:p>
        </p:txBody>
      </p:sp>
      <mc:AlternateContent xmlns:mc="http://schemas.openxmlformats.org/markup-compatibility/2006">
        <mc:Choice xmlns:p14="http://schemas.microsoft.com/office/powerpoint/2010/main" Requires="p14">
          <p:contentPart p14:bwMode="auto" r:id="rId2">
            <p14:nvContentPartPr>
              <p14:cNvPr id="4" name="Ink 3"/>
              <p14:cNvContentPartPr/>
              <p14:nvPr/>
            </p14:nvContentPartPr>
            <p14:xfrm>
              <a:off x="392760" y="1705320"/>
              <a:ext cx="526680" cy="1509840"/>
            </p14:xfrm>
          </p:contentPart>
        </mc:Choice>
        <mc:Fallback>
          <p:pic>
            <p:nvPicPr>
              <p:cNvPr id="4" name="Ink 3"/>
              <p:cNvPicPr/>
              <p:nvPr/>
            </p:nvPicPr>
            <p:blipFill>
              <a:blip r:embed="rId3"/>
              <a:stretch>
                <a:fillRect/>
              </a:stretch>
            </p:blipFill>
            <p:spPr>
              <a:xfrm>
                <a:off x="383040" y="1695960"/>
                <a:ext cx="545760" cy="1528560"/>
              </a:xfrm>
              <a:prstGeom prst="rect">
                <a:avLst/>
              </a:prstGeom>
            </p:spPr>
          </p:pic>
        </mc:Fallback>
      </mc:AlternateContent>
    </p:spTree>
    <p:extLst>
      <p:ext uri="{BB962C8B-B14F-4D97-AF65-F5344CB8AC3E}">
        <p14:creationId xmlns:p14="http://schemas.microsoft.com/office/powerpoint/2010/main" val="19324175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Sample Minimal Thesis Statement</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solidFill>
                  <a:schemeClr val="bg1"/>
                </a:solidFill>
              </a:rPr>
              <a:t>Increasing the number of field trips for Barbourville High School is money well spent.</a:t>
            </a:r>
          </a:p>
          <a:p>
            <a:endParaRPr lang="en-US" dirty="0">
              <a:solidFill>
                <a:schemeClr val="bg1"/>
              </a:solidFill>
            </a:endParaRPr>
          </a:p>
          <a:p>
            <a:r>
              <a:rPr lang="en-US" dirty="0" smtClean="0">
                <a:solidFill>
                  <a:schemeClr val="bg1"/>
                </a:solidFill>
              </a:rPr>
              <a:t>This thesis statement contains merely a topic and a claim. The writer clearly wants to increase the number of field trips for BHS (topic) and says it is “money well spent” (claim.) </a:t>
            </a:r>
            <a:endParaRPr lang="en-US" dirty="0">
              <a:solidFill>
                <a:schemeClr val="bg1"/>
              </a:solidFill>
            </a:endParaRPr>
          </a:p>
        </p:txBody>
      </p:sp>
    </p:spTree>
    <p:extLst>
      <p:ext uri="{BB962C8B-B14F-4D97-AF65-F5344CB8AC3E}">
        <p14:creationId xmlns:p14="http://schemas.microsoft.com/office/powerpoint/2010/main" val="3543567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solidFill>
              </a:rPr>
              <a:t>Example of an Adequate Thesis Statement</a:t>
            </a:r>
            <a:endParaRPr lang="en-US" dirty="0">
              <a:solidFill>
                <a:schemeClr val="bg1"/>
              </a:solidFill>
            </a:endParaRPr>
          </a:p>
        </p:txBody>
      </p:sp>
      <p:sp>
        <p:nvSpPr>
          <p:cNvPr id="3" name="Content Placeholder 2"/>
          <p:cNvSpPr>
            <a:spLocks noGrp="1"/>
          </p:cNvSpPr>
          <p:nvPr>
            <p:ph idx="1"/>
          </p:nvPr>
        </p:nvSpPr>
        <p:spPr/>
        <p:txBody>
          <a:bodyPr>
            <a:normAutofit fontScale="92500" lnSpcReduction="10000"/>
          </a:bodyPr>
          <a:lstStyle/>
          <a:p>
            <a:r>
              <a:rPr lang="en-US" dirty="0" smtClean="0">
                <a:solidFill>
                  <a:schemeClr val="bg1"/>
                </a:solidFill>
              </a:rPr>
              <a:t>Increasing the number of field trips for Barbourville High School is money well spent, as it would provide students with </a:t>
            </a:r>
            <a:r>
              <a:rPr lang="en-US" u="sng" dirty="0" smtClean="0">
                <a:solidFill>
                  <a:schemeClr val="bg1"/>
                </a:solidFill>
              </a:rPr>
              <a:t>cultural exposure</a:t>
            </a:r>
            <a:r>
              <a:rPr lang="en-US" dirty="0" smtClean="0">
                <a:solidFill>
                  <a:schemeClr val="bg1"/>
                </a:solidFill>
              </a:rPr>
              <a:t>, </a:t>
            </a:r>
            <a:r>
              <a:rPr lang="en-US" u="sng" dirty="0" smtClean="0">
                <a:solidFill>
                  <a:schemeClr val="bg1"/>
                </a:solidFill>
              </a:rPr>
              <a:t>hands-on learning opportunities</a:t>
            </a:r>
            <a:r>
              <a:rPr lang="en-US" dirty="0" smtClean="0">
                <a:solidFill>
                  <a:schemeClr val="bg1"/>
                </a:solidFill>
              </a:rPr>
              <a:t>, and </a:t>
            </a:r>
            <a:r>
              <a:rPr lang="en-US" u="sng" dirty="0" smtClean="0">
                <a:solidFill>
                  <a:schemeClr val="bg1"/>
                </a:solidFill>
              </a:rPr>
              <a:t>innovative methods for learning required content</a:t>
            </a:r>
            <a:r>
              <a:rPr lang="en-US" dirty="0" smtClean="0">
                <a:solidFill>
                  <a:schemeClr val="bg1"/>
                </a:solidFill>
              </a:rPr>
              <a:t>.</a:t>
            </a:r>
          </a:p>
          <a:p>
            <a:r>
              <a:rPr lang="en-US" dirty="0" smtClean="0">
                <a:solidFill>
                  <a:schemeClr val="bg1"/>
                </a:solidFill>
              </a:rPr>
              <a:t>This thesis statement adds three directions, which are underlined above. Directions serve as support for the claim. In other words, the directions prove that this would be “money well spent.”</a:t>
            </a:r>
          </a:p>
          <a:p>
            <a:endParaRPr lang="en-US" dirty="0">
              <a:solidFill>
                <a:schemeClr val="bg1"/>
              </a:solidFill>
            </a:endParaRPr>
          </a:p>
        </p:txBody>
      </p:sp>
    </p:spTree>
    <p:extLst>
      <p:ext uri="{BB962C8B-B14F-4D97-AF65-F5344CB8AC3E}">
        <p14:creationId xmlns:p14="http://schemas.microsoft.com/office/powerpoint/2010/main" val="33753753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solidFill>
              </a:rPr>
              <a:t>Improving a Thesis Statement By Adding a Qualifier</a:t>
            </a:r>
            <a:endParaRPr lang="en-US" dirty="0">
              <a:solidFill>
                <a:schemeClr val="bg1"/>
              </a:solidFill>
            </a:endParaRPr>
          </a:p>
        </p:txBody>
      </p:sp>
      <p:sp>
        <p:nvSpPr>
          <p:cNvPr id="3" name="Content Placeholder 2"/>
          <p:cNvSpPr>
            <a:spLocks noGrp="1"/>
          </p:cNvSpPr>
          <p:nvPr>
            <p:ph idx="1"/>
          </p:nvPr>
        </p:nvSpPr>
        <p:spPr/>
        <p:txBody>
          <a:bodyPr>
            <a:normAutofit fontScale="92500" lnSpcReduction="20000"/>
          </a:bodyPr>
          <a:lstStyle/>
          <a:p>
            <a:r>
              <a:rPr lang="en-US" u="sng" dirty="0" smtClean="0">
                <a:solidFill>
                  <a:schemeClr val="bg1"/>
                </a:solidFill>
              </a:rPr>
              <a:t>While schools certainly face difficult economic times</a:t>
            </a:r>
            <a:r>
              <a:rPr lang="en-US" dirty="0" smtClean="0">
                <a:solidFill>
                  <a:schemeClr val="bg1"/>
                </a:solidFill>
              </a:rPr>
              <a:t>, increasing the number of field trips for Barbourville High School is money well spent, as it would provide students with cultural exposure, hands-on learning opportunities, and innovative methods for learning required content.</a:t>
            </a:r>
          </a:p>
          <a:p>
            <a:r>
              <a:rPr lang="en-US" dirty="0" smtClean="0">
                <a:solidFill>
                  <a:schemeClr val="bg1"/>
                </a:solidFill>
              </a:rPr>
              <a:t>The qualifier (underlined above) concedes that there are some difficulties and some alternative points-of-view; however, it is your job to successfully show that your claim is worth whatever the costs may be.</a:t>
            </a:r>
          </a:p>
          <a:p>
            <a:endParaRPr lang="en-US" dirty="0">
              <a:solidFill>
                <a:schemeClr val="bg1"/>
              </a:solidFill>
            </a:endParaRPr>
          </a:p>
        </p:txBody>
      </p:sp>
    </p:spTree>
    <p:extLst>
      <p:ext uri="{BB962C8B-B14F-4D97-AF65-F5344CB8AC3E}">
        <p14:creationId xmlns:p14="http://schemas.microsoft.com/office/powerpoint/2010/main" val="25879414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Qualifiers (continued)</a:t>
            </a:r>
            <a:endParaRPr lang="en-US" dirty="0">
              <a:solidFill>
                <a:schemeClr val="bg1"/>
              </a:solidFill>
            </a:endParaRPr>
          </a:p>
        </p:txBody>
      </p:sp>
      <p:sp>
        <p:nvSpPr>
          <p:cNvPr id="3" name="Content Placeholder 2"/>
          <p:cNvSpPr>
            <a:spLocks noGrp="1"/>
          </p:cNvSpPr>
          <p:nvPr>
            <p:ph idx="1"/>
          </p:nvPr>
        </p:nvSpPr>
        <p:spPr/>
        <p:txBody>
          <a:bodyPr>
            <a:normAutofit fontScale="92500"/>
          </a:bodyPr>
          <a:lstStyle/>
          <a:p>
            <a:r>
              <a:rPr lang="en-US" dirty="0" smtClean="0">
                <a:solidFill>
                  <a:schemeClr val="bg1"/>
                </a:solidFill>
              </a:rPr>
              <a:t>Using a qualifier allows you to introduce counterargument. It is crucial to introduce and discuss opposing viewpoints in argument papers. </a:t>
            </a:r>
          </a:p>
          <a:p>
            <a:r>
              <a:rPr lang="en-US" dirty="0" smtClean="0">
                <a:solidFill>
                  <a:schemeClr val="bg1"/>
                </a:solidFill>
              </a:rPr>
              <a:t>Qualifiers may not be necessary in analytical writings unless your analysis contains points which are controversial or argumentative in nature (i.e., arguing against some longstanding traditional interpretation of a literary work, etc.)</a:t>
            </a:r>
            <a:endParaRPr lang="en-US" dirty="0">
              <a:solidFill>
                <a:schemeClr val="bg1"/>
              </a:solidFill>
            </a:endParaRPr>
          </a:p>
        </p:txBody>
      </p:sp>
    </p:spTree>
    <p:extLst>
      <p:ext uri="{BB962C8B-B14F-4D97-AF65-F5344CB8AC3E}">
        <p14:creationId xmlns:p14="http://schemas.microsoft.com/office/powerpoint/2010/main" val="40324185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The Universal Idea</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solidFill>
                  <a:schemeClr val="bg1"/>
                </a:solidFill>
              </a:rPr>
              <a:t>While schools certainly face difficult economic times, increasing the number of field trips for Barbourville High School is money well spent, as it would provide students with cultural exposure, hands-on learning opportunities, and innovative methods for learning required content, </a:t>
            </a:r>
            <a:r>
              <a:rPr lang="en-US" u="sng" dirty="0" smtClean="0">
                <a:solidFill>
                  <a:schemeClr val="bg1"/>
                </a:solidFill>
              </a:rPr>
              <a:t>factors which combine to enhance the school environment</a:t>
            </a:r>
            <a:r>
              <a:rPr lang="en-US" dirty="0" smtClean="0">
                <a:solidFill>
                  <a:schemeClr val="bg1"/>
                </a:solidFill>
              </a:rPr>
              <a:t>.</a:t>
            </a:r>
          </a:p>
          <a:p>
            <a:endParaRPr lang="en-US" dirty="0">
              <a:solidFill>
                <a:schemeClr val="bg1"/>
              </a:solidFill>
            </a:endParaRPr>
          </a:p>
        </p:txBody>
      </p:sp>
    </p:spTree>
    <p:extLst>
      <p:ext uri="{BB962C8B-B14F-4D97-AF65-F5344CB8AC3E}">
        <p14:creationId xmlns:p14="http://schemas.microsoft.com/office/powerpoint/2010/main" val="13416122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bg1"/>
                </a:solidFill>
              </a:rPr>
              <a:t>Universal Idea (continued)</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solidFill>
                  <a:schemeClr val="bg1"/>
                </a:solidFill>
              </a:rPr>
              <a:t>Connecting your ideas to one universal, large-scale idea can help provide unity to your essay as long as you make sure to reference the idea throughout the work. </a:t>
            </a:r>
          </a:p>
          <a:p>
            <a:r>
              <a:rPr lang="en-US" dirty="0" smtClean="0">
                <a:solidFill>
                  <a:schemeClr val="bg1"/>
                </a:solidFill>
              </a:rPr>
              <a:t>If your thesis statement is poorly constructed or getting too wordy, leaving out the qualifier is preferable to leaving out the universal idea.</a:t>
            </a:r>
            <a:endParaRPr lang="en-US" dirty="0">
              <a:solidFill>
                <a:schemeClr val="bg1"/>
              </a:solidFill>
            </a:endParaRPr>
          </a:p>
        </p:txBody>
      </p:sp>
    </p:spTree>
    <p:extLst>
      <p:ext uri="{BB962C8B-B14F-4D97-AF65-F5344CB8AC3E}">
        <p14:creationId xmlns:p14="http://schemas.microsoft.com/office/powerpoint/2010/main" val="6582598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518</TotalTime>
  <Words>624</Words>
  <Application>Microsoft Office PowerPoint</Application>
  <PresentationFormat>On-screen Show (4:3)</PresentationFormat>
  <Paragraphs>36</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Thesis Statements, Piece by Piece</vt:lpstr>
      <vt:lpstr>What is a thesis statement?</vt:lpstr>
      <vt:lpstr>Parts of a Thesis Statement</vt:lpstr>
      <vt:lpstr>Sample Minimal Thesis Statement</vt:lpstr>
      <vt:lpstr>Example of an Adequate Thesis Statement</vt:lpstr>
      <vt:lpstr>Improving a Thesis Statement By Adding a Qualifier</vt:lpstr>
      <vt:lpstr>Qualifiers (continued)</vt:lpstr>
      <vt:lpstr>The Universal Idea</vt:lpstr>
      <vt:lpstr>Universal Idea (continued)</vt:lpstr>
      <vt:lpstr>Find the Parts</vt:lpstr>
      <vt:lpstr>Thesis Statement Parts</vt:lpstr>
    </vt:vector>
  </TitlesOfParts>
  <Company>Barbourville Ind.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Thesis Statements, Piece by Piece</dc:title>
  <dc:creator>Simpson, Brandon</dc:creator>
  <cp:lastModifiedBy>Simpson, Brandon</cp:lastModifiedBy>
  <cp:revision>9</cp:revision>
  <dcterms:created xsi:type="dcterms:W3CDTF">2012-09-20T21:37:53Z</dcterms:created>
  <dcterms:modified xsi:type="dcterms:W3CDTF">2018-01-02T15:49:03Z</dcterms:modified>
</cp:coreProperties>
</file>